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7" r:id="rId11"/>
    <p:sldId id="308" r:id="rId12"/>
    <p:sldId id="309" r:id="rId13"/>
    <p:sldId id="306" r:id="rId14"/>
    <p:sldId id="269" r:id="rId15"/>
    <p:sldId id="270" r:id="rId16"/>
    <p:sldId id="271" r:id="rId17"/>
    <p:sldId id="310" r:id="rId18"/>
    <p:sldId id="311" r:id="rId19"/>
    <p:sldId id="314" r:id="rId20"/>
    <p:sldId id="315" r:id="rId21"/>
    <p:sldId id="273" r:id="rId22"/>
    <p:sldId id="274" r:id="rId23"/>
    <p:sldId id="275"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12" y="48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874C818-B43F-4065-8973-1DDF9F61FBE2}" type="datetimeFigureOut">
              <a:rPr lang="ru-RU"/>
              <a:pPr>
                <a:defRPr/>
              </a:pPr>
              <a:t>13.10.2016</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D1B499-FF4D-4938-8BB1-DC1FDFFF4E0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C36CE-BC85-4879-8199-B3C7F22773BB}" type="slidenum">
              <a:rPr lang="en-US"/>
              <a:pPr fontAlgn="base">
                <a:spcBef>
                  <a:spcPct val="0"/>
                </a:spcBef>
                <a:spcAft>
                  <a:spcPct val="0"/>
                </a:spcAft>
                <a:defRPr/>
              </a:pPr>
              <a:t>8</a:t>
            </a:fld>
            <a:endParaRPr lang="en-US"/>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3CA7E9-05C4-47DA-B6C5-8A9D66464862}" type="slidenum">
              <a:rPr lang="en-US"/>
              <a:pPr fontAlgn="base">
                <a:spcBef>
                  <a:spcPct val="0"/>
                </a:spcBef>
                <a:spcAft>
                  <a:spcPct val="0"/>
                </a:spcAft>
                <a:defRPr/>
              </a:pPr>
              <a:t>13</a:t>
            </a:fld>
            <a:endParaRPr lang="en-US"/>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470A7935-47BE-4109-940B-ABCDFBA86F83}" type="datetimeFigureOut">
              <a:rPr lang="ru-RU"/>
              <a:pPr>
                <a:defRPr/>
              </a:pPr>
              <a:t>13.10.2016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1C849D8-6C83-4732-8567-94D2855EB8A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57F57376-1FEB-4D1F-AF98-7B0D75A99739}" type="datetimeFigureOut">
              <a:rPr lang="ru-RU"/>
              <a:pPr>
                <a:defRPr/>
              </a:pPr>
              <a:t>13.10.2016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CE66F1B-D4FF-4D43-9F9B-FEF09A211AD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10740322-DF58-43C5-A427-E5B2A60752C1}" type="datetimeFigureOut">
              <a:rPr lang="ru-RU"/>
              <a:pPr>
                <a:defRPr/>
              </a:pPr>
              <a:t>13.10.2016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D9666FD-2B61-4352-98F7-8B54E5CC6E5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4B35C2E6-B653-4FD8-9B31-637A104A08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CAFE2464-2026-4D01-8DF1-61663E8CA5A7}" type="datetimeFigureOut">
              <a:rPr lang="ru-RU"/>
              <a:pPr>
                <a:defRPr/>
              </a:pPr>
              <a:t>13.10.2016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801BEEE-6CF5-4AB8-91CC-D92557F048D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66D5E9-F4F6-4F79-82D0-D9590D84B9DB}" type="datetimeFigureOut">
              <a:rPr lang="ru-RU"/>
              <a:pPr>
                <a:defRPr/>
              </a:pPr>
              <a:t>13.10.2016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1AC702A-DDDF-4360-A3D4-B2AA3A7719E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06E02E4E-D479-4862-9164-220F341B835E}" type="datetimeFigureOut">
              <a:rPr lang="ru-RU"/>
              <a:pPr>
                <a:defRPr/>
              </a:pPr>
              <a:t>13.10.2016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503A919-FF5D-4718-AC97-48756F13568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EDD25F27-921C-4507-9E29-7CA831C0106D}" type="datetimeFigureOut">
              <a:rPr lang="ru-RU"/>
              <a:pPr>
                <a:defRPr/>
              </a:pPr>
              <a:t>13.10.2016</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31292C2-DC50-402B-B406-84750AC5EB9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CD04CC83-A7DF-4080-A254-07786D759D8A}" type="datetimeFigureOut">
              <a:rPr lang="ru-RU"/>
              <a:pPr>
                <a:defRPr/>
              </a:pPr>
              <a:t>13.10.2016</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3472DAE7-2F8F-4EB2-B86D-B161E809DB7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A9F5D1-0A43-425D-B2F0-C423A7057680}" type="datetimeFigureOut">
              <a:rPr lang="ru-RU"/>
              <a:pPr>
                <a:defRPr/>
              </a:pPr>
              <a:t>13.10.2016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135BFB37-BF12-47FF-A3F6-3490192CD14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098BFE-4859-40B7-BE3D-E90223014B66}" type="datetimeFigureOut">
              <a:rPr lang="ru-RU"/>
              <a:pPr>
                <a:defRPr/>
              </a:pPr>
              <a:t>13.10.2016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CFBDD7-1262-49AE-9F4F-DEA6C562E77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C74A9-D2B9-42CB-AAA5-1AC1125AB863}" type="datetimeFigureOut">
              <a:rPr lang="ru-RU"/>
              <a:pPr>
                <a:defRPr/>
              </a:pPr>
              <a:t>13.10.2016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12D61F4-A1C6-4ACA-8AB9-D19B12DADB7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85AA683-AABD-4869-B3CC-6E64665472B9}" type="datetimeFigureOut">
              <a:rPr lang="ru-RU"/>
              <a:pPr>
                <a:defRPr/>
              </a:pPr>
              <a:t>13.10.2016</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4BC9CD-0B6F-4E7C-834C-8D99FC54593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vi.wikipedia.org/w/index.php?title=Le_Paria&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vi/5/54/TranPhu.gif"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07-C"/>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533400"/>
            <a:ext cx="9144000" cy="6943725"/>
          </a:xfrm>
          <a:prstGeom prst="rect">
            <a:avLst/>
          </a:prstGeom>
          <a:noFill/>
          <a:ln w="9525">
            <a:noFill/>
            <a:miter lim="800000"/>
            <a:headEnd/>
            <a:tailEnd/>
          </a:ln>
        </p:spPr>
      </p:pic>
      <p:sp>
        <p:nvSpPr>
          <p:cNvPr id="250883" name="Text Box 3"/>
          <p:cNvSpPr txBox="1">
            <a:spLocks noChangeArrowheads="1"/>
          </p:cNvSpPr>
          <p:nvPr/>
        </p:nvSpPr>
        <p:spPr bwMode="auto">
          <a:xfrm>
            <a:off x="2438400" y="2039938"/>
            <a:ext cx="4038600" cy="1373187"/>
          </a:xfrm>
          <a:prstGeom prst="rect">
            <a:avLst/>
          </a:prstGeom>
          <a:noFill/>
          <a:ln w="9525">
            <a:noFill/>
            <a:miter lim="800000"/>
            <a:headEnd/>
            <a:tailEnd/>
          </a:ln>
        </p:spPr>
        <p:txBody>
          <a:bodyPr>
            <a:spAutoFit/>
          </a:bodyPr>
          <a:lstStyle/>
          <a:p>
            <a:pPr algn="ctr">
              <a:spcBef>
                <a:spcPct val="50000"/>
              </a:spcBef>
            </a:pPr>
            <a:r>
              <a:rPr lang="en-US" sz="2800" b="1">
                <a:solidFill>
                  <a:srgbClr val="008000"/>
                </a:solidFill>
                <a:latin typeface="Times New Roman" pitchFamily="18" charset="0"/>
                <a:cs typeface="Times New Roman" pitchFamily="18" charset="0"/>
              </a:rPr>
              <a:t>CHÀO MỪNG QUÝ THẦY CÔ VỀ DỰ TIẾT LỊCH SỬ </a:t>
            </a:r>
          </a:p>
        </p:txBody>
      </p:sp>
      <p:sp>
        <p:nvSpPr>
          <p:cNvPr id="250885" name="Text Box 5"/>
          <p:cNvSpPr txBox="1">
            <a:spLocks noChangeArrowheads="1"/>
          </p:cNvSpPr>
          <p:nvPr/>
        </p:nvSpPr>
        <p:spPr bwMode="auto">
          <a:xfrm rot="16200000">
            <a:off x="-1881981" y="3329781"/>
            <a:ext cx="4618038" cy="396875"/>
          </a:xfrm>
          <a:prstGeom prst="rect">
            <a:avLst/>
          </a:prstGeom>
          <a:noFill/>
          <a:ln w="9525">
            <a:noFill/>
            <a:miter lim="800000"/>
            <a:headEnd/>
            <a:tailEnd/>
          </a:ln>
        </p:spPr>
        <p:txBody>
          <a:bodyPr>
            <a:spAutoFit/>
          </a:bodyPr>
          <a:lstStyle/>
          <a:p>
            <a:pPr>
              <a:spcBef>
                <a:spcPct val="50000"/>
              </a:spcBef>
            </a:pPr>
            <a:r>
              <a:rPr lang="en-US" sz="2000" b="1">
                <a:solidFill>
                  <a:srgbClr val="FF3399"/>
                </a:solidFill>
                <a:latin typeface="Times New Roman" pitchFamily="18" charset="0"/>
              </a:rPr>
              <a:t>TRƯỜNG TIỂU HỌC ĐT VIỆT HƯNG</a:t>
            </a:r>
          </a:p>
        </p:txBody>
      </p:sp>
      <p:sp>
        <p:nvSpPr>
          <p:cNvPr id="250886" name="Text Box 6"/>
          <p:cNvSpPr txBox="1">
            <a:spLocks noChangeArrowheads="1"/>
          </p:cNvSpPr>
          <p:nvPr/>
        </p:nvSpPr>
        <p:spPr bwMode="auto">
          <a:xfrm rot="16200000">
            <a:off x="6142038" y="3687762"/>
            <a:ext cx="5029200" cy="396875"/>
          </a:xfrm>
          <a:prstGeom prst="rect">
            <a:avLst/>
          </a:prstGeom>
          <a:noFill/>
          <a:ln w="9525">
            <a:noFill/>
            <a:miter lim="800000"/>
            <a:headEnd/>
            <a:tailEnd/>
          </a:ln>
        </p:spPr>
        <p:txBody>
          <a:bodyPr>
            <a:spAutoFit/>
          </a:bodyPr>
          <a:lstStyle/>
          <a:p>
            <a:pPr algn="ctr">
              <a:spcBef>
                <a:spcPct val="50000"/>
              </a:spcBef>
            </a:pPr>
            <a:r>
              <a:rPr lang="en-US" sz="2000" b="1">
                <a:solidFill>
                  <a:srgbClr val="FF3399"/>
                </a:solidFill>
                <a:latin typeface="Times New Roman" pitchFamily="18" charset="0"/>
              </a:rPr>
              <a:t>QUẬN LONG BIÊN </a:t>
            </a:r>
          </a:p>
        </p:txBody>
      </p:sp>
      <p:sp>
        <p:nvSpPr>
          <p:cNvPr id="15365" name="WordArt 8"/>
          <p:cNvSpPr>
            <a:spLocks noChangeArrowheads="1" noChangeShapeType="1" noTextEdit="1"/>
          </p:cNvSpPr>
          <p:nvPr/>
        </p:nvSpPr>
        <p:spPr bwMode="auto">
          <a:xfrm>
            <a:off x="2541588" y="3505200"/>
            <a:ext cx="4057650" cy="609600"/>
          </a:xfrm>
          <a:prstGeom prst="rect">
            <a:avLst/>
          </a:prstGeom>
        </p:spPr>
        <p:txBody>
          <a:bodyPr wrap="none" fromWordArt="1">
            <a:prstTxWarp prst="textPlain">
              <a:avLst>
                <a:gd name="adj" fmla="val 50000"/>
              </a:avLst>
            </a:prstTxWarp>
          </a:bodyPr>
          <a:lstStyle/>
          <a:p>
            <a:pPr algn="ctr"/>
            <a:r>
              <a:rPr lang="vi-VN" sz="2000" kern="10">
                <a:ln w="9525">
                  <a:noFill/>
                  <a:round/>
                  <a:headEnd/>
                  <a:tailEnd/>
                </a:ln>
                <a:solidFill>
                  <a:srgbClr val="FF0000"/>
                </a:solidFill>
                <a:effectLst>
                  <a:outerShdw dist="45791" dir="2021404" algn="ctr" rotWithShape="0">
                    <a:srgbClr val="B2B2B2">
                      <a:alpha val="79999"/>
                    </a:srgbClr>
                  </a:outerShdw>
                </a:effectLst>
                <a:latin typeface="Arial"/>
                <a:cs typeface="Arial"/>
              </a:rPr>
              <a:t>Người thực hiện: Nguyễn Thị Oanh</a:t>
            </a:r>
            <a:endParaRPr lang="en-US" sz="2000" kern="10">
              <a:ln w="9525">
                <a:noFill/>
                <a:round/>
                <a:headEnd/>
                <a:tailEnd/>
              </a:ln>
              <a:solidFill>
                <a:srgbClr val="FF0000"/>
              </a:solidFill>
              <a:effectLst>
                <a:outerShdw dist="45791" dir="2021404" algn="ctr" rotWithShape="0">
                  <a:srgbClr val="B2B2B2">
                    <a:alpha val="79999"/>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250886"/>
                                        </p:tgtEl>
                                        <p:attrNameLst>
                                          <p:attrName>style.visibility</p:attrName>
                                        </p:attrNameLst>
                                      </p:cBhvr>
                                      <p:to>
                                        <p:strVal val="visible"/>
                                      </p:to>
                                    </p:set>
                                    <p:anim calcmode="lin" valueType="num">
                                      <p:cBhvr additive="base">
                                        <p:cTn id="7" dur="2000" fill="hold"/>
                                        <p:tgtEl>
                                          <p:spTgt spid="250886"/>
                                        </p:tgtEl>
                                        <p:attrNameLst>
                                          <p:attrName>ppt_x</p:attrName>
                                        </p:attrNameLst>
                                      </p:cBhvr>
                                      <p:tavLst>
                                        <p:tav tm="0">
                                          <p:val>
                                            <p:strVal val="#ppt_x"/>
                                          </p:val>
                                        </p:tav>
                                        <p:tav tm="100000">
                                          <p:val>
                                            <p:strVal val="#ppt_x"/>
                                          </p:val>
                                        </p:tav>
                                      </p:tavLst>
                                    </p:anim>
                                    <p:anim calcmode="lin" valueType="num">
                                      <p:cBhvr additive="base">
                                        <p:cTn id="8" dur="2000" fill="hold"/>
                                        <p:tgtEl>
                                          <p:spTgt spid="250886"/>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250885"/>
                                        </p:tgtEl>
                                        <p:attrNameLst>
                                          <p:attrName>style.visibility</p:attrName>
                                        </p:attrNameLst>
                                      </p:cBhvr>
                                      <p:to>
                                        <p:strVal val="visible"/>
                                      </p:to>
                                    </p:set>
                                    <p:anim calcmode="lin" valueType="num">
                                      <p:cBhvr additive="base">
                                        <p:cTn id="11" dur="2000" fill="hold"/>
                                        <p:tgtEl>
                                          <p:spTgt spid="250885"/>
                                        </p:tgtEl>
                                        <p:attrNameLst>
                                          <p:attrName>ppt_x</p:attrName>
                                        </p:attrNameLst>
                                      </p:cBhvr>
                                      <p:tavLst>
                                        <p:tav tm="0">
                                          <p:val>
                                            <p:strVal val="#ppt_x"/>
                                          </p:val>
                                        </p:tav>
                                        <p:tav tm="100000">
                                          <p:val>
                                            <p:strVal val="#ppt_x"/>
                                          </p:val>
                                        </p:tav>
                                      </p:tavLst>
                                    </p:anim>
                                    <p:anim calcmode="lin" valueType="num">
                                      <p:cBhvr additive="base">
                                        <p:cTn id="12" dur="2000" fill="hold"/>
                                        <p:tgtEl>
                                          <p:spTgt spid="250885"/>
                                        </p:tgtEl>
                                        <p:attrNameLst>
                                          <p:attrName>ppt_y</p:attrName>
                                        </p:attrNameLst>
                                      </p:cBhvr>
                                      <p:tavLst>
                                        <p:tav tm="0">
                                          <p:val>
                                            <p:strVal val="1+#ppt_h/2"/>
                                          </p:val>
                                        </p:tav>
                                        <p:tav tm="100000">
                                          <p:val>
                                            <p:strVal val="#ppt_y"/>
                                          </p:val>
                                        </p:tav>
                                      </p:tavLst>
                                    </p:anim>
                                  </p:childTnLst>
                                </p:cTn>
                              </p:par>
                              <p:par>
                                <p:cTn id="13" presetID="50" presetClass="entr" presetSubtype="0" decel="100000" fill="hold" grpId="0" nodeType="withEffect">
                                  <p:stCondLst>
                                    <p:cond delay="0"/>
                                  </p:stCondLst>
                                  <p:childTnLst>
                                    <p:set>
                                      <p:cBhvr>
                                        <p:cTn id="14" dur="1" fill="hold">
                                          <p:stCondLst>
                                            <p:cond delay="0"/>
                                          </p:stCondLst>
                                        </p:cTn>
                                        <p:tgtEl>
                                          <p:spTgt spid="250883"/>
                                        </p:tgtEl>
                                        <p:attrNameLst>
                                          <p:attrName>style.visibility</p:attrName>
                                        </p:attrNameLst>
                                      </p:cBhvr>
                                      <p:to>
                                        <p:strVal val="visible"/>
                                      </p:to>
                                    </p:set>
                                    <p:anim calcmode="lin" valueType="num">
                                      <p:cBhvr>
                                        <p:cTn id="15" dur="1000" fill="hold"/>
                                        <p:tgtEl>
                                          <p:spTgt spid="250883"/>
                                        </p:tgtEl>
                                        <p:attrNameLst>
                                          <p:attrName>ppt_w</p:attrName>
                                        </p:attrNameLst>
                                      </p:cBhvr>
                                      <p:tavLst>
                                        <p:tav tm="0">
                                          <p:val>
                                            <p:strVal val="#ppt_w+.3"/>
                                          </p:val>
                                        </p:tav>
                                        <p:tav tm="100000">
                                          <p:val>
                                            <p:strVal val="#ppt_w"/>
                                          </p:val>
                                        </p:tav>
                                      </p:tavLst>
                                    </p:anim>
                                    <p:anim calcmode="lin" valueType="num">
                                      <p:cBhvr>
                                        <p:cTn id="16" dur="1000" fill="hold"/>
                                        <p:tgtEl>
                                          <p:spTgt spid="250883"/>
                                        </p:tgtEl>
                                        <p:attrNameLst>
                                          <p:attrName>ppt_h</p:attrName>
                                        </p:attrNameLst>
                                      </p:cBhvr>
                                      <p:tavLst>
                                        <p:tav tm="0">
                                          <p:val>
                                            <p:strVal val="#ppt_h"/>
                                          </p:val>
                                        </p:tav>
                                        <p:tav tm="100000">
                                          <p:val>
                                            <p:strVal val="#ppt_h"/>
                                          </p:val>
                                        </p:tav>
                                      </p:tavLst>
                                    </p:anim>
                                    <p:animEffect transition="in" filter="fade">
                                      <p:cBhvr>
                                        <p:cTn id="17" dur="1000"/>
                                        <p:tgtEl>
                                          <p:spTgt spid="250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p:bldP spid="250885" grpId="0"/>
      <p:bldP spid="2508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oi_nghi_thanh_lap_Dang_"/>
          <p:cNvPicPr>
            <a:picLocks noChangeAspect="1" noChangeArrowheads="1"/>
          </p:cNvPicPr>
          <p:nvPr/>
        </p:nvPicPr>
        <p:blipFill>
          <a:blip r:embed="rId2"/>
          <a:srcRect/>
          <a:stretch>
            <a:fillRect/>
          </a:stretch>
        </p:blipFill>
        <p:spPr bwMode="auto">
          <a:xfrm>
            <a:off x="228600" y="381000"/>
            <a:ext cx="8686800" cy="5334000"/>
          </a:xfrm>
          <a:prstGeom prst="rect">
            <a:avLst/>
          </a:prstGeom>
          <a:noFill/>
          <a:ln w="9525">
            <a:noFill/>
            <a:miter lim="800000"/>
            <a:headEnd/>
            <a:tailEnd/>
          </a:ln>
        </p:spPr>
      </p:pic>
      <p:sp>
        <p:nvSpPr>
          <p:cNvPr id="25602" name="Text Box 3"/>
          <p:cNvSpPr txBox="1">
            <a:spLocks noChangeArrowheads="1"/>
          </p:cNvSpPr>
          <p:nvPr/>
        </p:nvSpPr>
        <p:spPr bwMode="auto">
          <a:xfrm>
            <a:off x="330200" y="5768975"/>
            <a:ext cx="8534400" cy="400050"/>
          </a:xfrm>
          <a:prstGeom prst="rect">
            <a:avLst/>
          </a:prstGeom>
          <a:noFill/>
          <a:ln w="9525">
            <a:noFill/>
            <a:miter lim="800000"/>
            <a:headEnd/>
            <a:tailEnd/>
          </a:ln>
        </p:spPr>
        <p:txBody>
          <a:bodyPr>
            <a:spAutoFit/>
          </a:bodyPr>
          <a:lstStyle/>
          <a:p>
            <a:pPr>
              <a:spcBef>
                <a:spcPct val="50000"/>
              </a:spcBef>
            </a:pPr>
            <a:r>
              <a:rPr lang="en-US" sz="2000" b="1">
                <a:solidFill>
                  <a:srgbClr val="3333FF"/>
                </a:solidFill>
                <a:latin typeface="Times New Roman" pitchFamily="18" charset="0"/>
                <a:cs typeface="Times New Roman" pitchFamily="18" charset="0"/>
              </a:rPr>
              <a:t>-</a:t>
            </a:r>
            <a:r>
              <a:rPr lang="en-US" sz="2000" b="1">
                <a:solidFill>
                  <a:srgbClr val="3333FF"/>
                </a:solidFill>
                <a:latin typeface=".VnTime" pitchFamily="34" charset="0"/>
              </a:rPr>
              <a:t> </a:t>
            </a:r>
            <a:r>
              <a:rPr lang="en-US" sz="2000" b="1">
                <a:solidFill>
                  <a:srgbClr val="3333FF"/>
                </a:solidFill>
                <a:latin typeface="Times New Roman" pitchFamily="18" charset="0"/>
                <a:cs typeface="Times New Roman" pitchFamily="18" charset="0"/>
              </a:rPr>
              <a:t>2 đại biểu Đông Dương CS Đảng : Trịnh Đình Cửu , Nguyễn Đức Cảnh </a:t>
            </a:r>
            <a:endParaRPr lang="en-US" sz="2000" b="1">
              <a:solidFill>
                <a:srgbClr val="3333FF"/>
              </a:solidFill>
              <a:latin typeface=".VnTime" pitchFamily="34" charset="0"/>
            </a:endParaRPr>
          </a:p>
        </p:txBody>
      </p:sp>
      <p:sp>
        <p:nvSpPr>
          <p:cNvPr id="25603" name="Text Box 4"/>
          <p:cNvSpPr txBox="1">
            <a:spLocks noChangeArrowheads="1"/>
          </p:cNvSpPr>
          <p:nvPr/>
        </p:nvSpPr>
        <p:spPr bwMode="auto">
          <a:xfrm>
            <a:off x="228600" y="0"/>
            <a:ext cx="8610600" cy="366713"/>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VnTimeH" pitchFamily="34" charset="0"/>
              </a:rPr>
              <a:t>                                                     Héi nghÞ thµnh lËp ®¶ng</a:t>
            </a:r>
          </a:p>
        </p:txBody>
      </p:sp>
      <p:sp>
        <p:nvSpPr>
          <p:cNvPr id="25604" name="Text Box 6"/>
          <p:cNvSpPr txBox="1">
            <a:spLocks noChangeArrowheads="1"/>
          </p:cNvSpPr>
          <p:nvPr/>
        </p:nvSpPr>
        <p:spPr bwMode="auto">
          <a:xfrm>
            <a:off x="241300" y="6115050"/>
            <a:ext cx="8001000" cy="400050"/>
          </a:xfrm>
          <a:prstGeom prst="rect">
            <a:avLst/>
          </a:prstGeom>
          <a:noFill/>
          <a:ln w="9525">
            <a:noFill/>
            <a:miter lim="800000"/>
            <a:headEnd/>
            <a:tailEnd/>
          </a:ln>
        </p:spPr>
        <p:txBody>
          <a:bodyPr>
            <a:spAutoFit/>
          </a:bodyPr>
          <a:lstStyle/>
          <a:p>
            <a:pPr>
              <a:spcBef>
                <a:spcPct val="50000"/>
              </a:spcBef>
            </a:pPr>
            <a:r>
              <a:rPr lang="en-US" sz="2000" b="1">
                <a:solidFill>
                  <a:srgbClr val="3333FF"/>
                </a:solidFill>
                <a:latin typeface=".VnTime" pitchFamily="34" charset="0"/>
              </a:rPr>
              <a:t> </a:t>
            </a:r>
            <a:r>
              <a:rPr lang="en-US" sz="2000" b="1">
                <a:solidFill>
                  <a:srgbClr val="3333FF"/>
                </a:solidFill>
                <a:latin typeface="Times New Roman" pitchFamily="18" charset="0"/>
                <a:cs typeface="Times New Roman" pitchFamily="18" charset="0"/>
              </a:rPr>
              <a:t>- 2 đại biểu An Nam CS Đảng : Nguyễn Thiệu , Châu Văn Liêm </a:t>
            </a:r>
            <a:endParaRPr lang="en-US" sz="2000" b="1">
              <a:solidFill>
                <a:srgbClr val="3333FF"/>
              </a:solidFill>
              <a:latin typeface=".VnTime" pitchFamily="34" charset="0"/>
            </a:endParaRPr>
          </a:p>
        </p:txBody>
      </p:sp>
      <p:sp>
        <p:nvSpPr>
          <p:cNvPr id="25605" name="Text Box 7"/>
          <p:cNvSpPr txBox="1">
            <a:spLocks noChangeArrowheads="1"/>
          </p:cNvSpPr>
          <p:nvPr/>
        </p:nvSpPr>
        <p:spPr bwMode="auto">
          <a:xfrm>
            <a:off x="266700" y="6461125"/>
            <a:ext cx="8915400" cy="396875"/>
          </a:xfrm>
          <a:prstGeom prst="rect">
            <a:avLst/>
          </a:prstGeom>
          <a:noFill/>
          <a:ln w="9525">
            <a:noFill/>
            <a:miter lim="800000"/>
            <a:headEnd/>
            <a:tailEnd/>
          </a:ln>
        </p:spPr>
        <p:txBody>
          <a:bodyPr>
            <a:spAutoFit/>
          </a:bodyPr>
          <a:lstStyle/>
          <a:p>
            <a:pPr>
              <a:spcBef>
                <a:spcPct val="50000"/>
              </a:spcBef>
            </a:pPr>
            <a:r>
              <a:rPr lang="en-US" sz="2000" b="1">
                <a:solidFill>
                  <a:srgbClr val="3333FF"/>
                </a:solidFill>
                <a:latin typeface="Times New Roman" pitchFamily="18" charset="0"/>
                <a:cs typeface="Times New Roman" pitchFamily="18" charset="0"/>
              </a:rPr>
              <a:t>- Đồng chí Nguyễn Ái Quốc đại diện cho Quốc tế Cộng Sản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696934ynpid0yk4w"/>
          <p:cNvPicPr>
            <a:picLocks noChangeAspect="1" noChangeArrowheads="1"/>
          </p:cNvPicPr>
          <p:nvPr/>
        </p:nvPicPr>
        <p:blipFill>
          <a:blip r:embed="rId2"/>
          <a:srcRect/>
          <a:stretch>
            <a:fillRect/>
          </a:stretch>
        </p:blipFill>
        <p:spPr bwMode="auto">
          <a:xfrm>
            <a:off x="-9525" y="5229225"/>
            <a:ext cx="735013" cy="1619250"/>
          </a:xfrm>
          <a:prstGeom prst="rect">
            <a:avLst/>
          </a:prstGeom>
          <a:noFill/>
          <a:ln w="9525">
            <a:noFill/>
            <a:miter lim="800000"/>
            <a:headEnd/>
            <a:tailEnd/>
          </a:ln>
        </p:spPr>
      </p:pic>
      <p:pic>
        <p:nvPicPr>
          <p:cNvPr id="26626" name="Picture 3" descr="696934ynpid0yk4w"/>
          <p:cNvPicPr>
            <a:picLocks noChangeAspect="1" noChangeArrowheads="1"/>
          </p:cNvPicPr>
          <p:nvPr/>
        </p:nvPicPr>
        <p:blipFill>
          <a:blip r:embed="rId2"/>
          <a:srcRect/>
          <a:stretch>
            <a:fillRect/>
          </a:stretch>
        </p:blipFill>
        <p:spPr bwMode="auto">
          <a:xfrm>
            <a:off x="8461375" y="5229225"/>
            <a:ext cx="762000" cy="1619250"/>
          </a:xfrm>
          <a:prstGeom prst="rect">
            <a:avLst/>
          </a:prstGeom>
          <a:noFill/>
          <a:ln w="9525">
            <a:noFill/>
            <a:miter lim="800000"/>
            <a:headEnd/>
            <a:tailEnd/>
          </a:ln>
        </p:spPr>
      </p:pic>
      <p:pic>
        <p:nvPicPr>
          <p:cNvPr id="26627" name="Picture 4" descr="699254l1y552pcn8"/>
          <p:cNvPicPr>
            <a:picLocks noChangeAspect="1" noChangeArrowheads="1"/>
          </p:cNvPicPr>
          <p:nvPr/>
        </p:nvPicPr>
        <p:blipFill>
          <a:blip r:embed="rId3"/>
          <a:srcRect/>
          <a:stretch>
            <a:fillRect/>
          </a:stretch>
        </p:blipFill>
        <p:spPr bwMode="auto">
          <a:xfrm>
            <a:off x="-153988" y="-288925"/>
            <a:ext cx="1093788" cy="2009775"/>
          </a:xfrm>
          <a:prstGeom prst="rect">
            <a:avLst/>
          </a:prstGeom>
          <a:noFill/>
          <a:ln w="9525">
            <a:noFill/>
            <a:miter lim="800000"/>
            <a:headEnd/>
            <a:tailEnd/>
          </a:ln>
        </p:spPr>
      </p:pic>
      <p:pic>
        <p:nvPicPr>
          <p:cNvPr id="26628" name="Picture 5" descr="699254l1y552pcn8"/>
          <p:cNvPicPr>
            <a:picLocks noChangeAspect="1" noChangeArrowheads="1"/>
          </p:cNvPicPr>
          <p:nvPr/>
        </p:nvPicPr>
        <p:blipFill>
          <a:blip r:embed="rId3"/>
          <a:srcRect/>
          <a:stretch>
            <a:fillRect/>
          </a:stretch>
        </p:blipFill>
        <p:spPr bwMode="auto">
          <a:xfrm>
            <a:off x="8172450" y="-215900"/>
            <a:ext cx="1143000" cy="2009775"/>
          </a:xfrm>
          <a:prstGeom prst="rect">
            <a:avLst/>
          </a:prstGeom>
          <a:noFill/>
          <a:ln w="9525">
            <a:noFill/>
            <a:miter lim="800000"/>
            <a:headEnd/>
            <a:tailEnd/>
          </a:ln>
        </p:spPr>
      </p:pic>
      <p:grpSp>
        <p:nvGrpSpPr>
          <p:cNvPr id="26629" name="Group 6"/>
          <p:cNvGrpSpPr>
            <a:grpSpLocks/>
          </p:cNvGrpSpPr>
          <p:nvPr/>
        </p:nvGrpSpPr>
        <p:grpSpPr bwMode="auto">
          <a:xfrm>
            <a:off x="1588" y="44450"/>
            <a:ext cx="9180512" cy="6670675"/>
            <a:chOff x="0" y="0"/>
            <a:chExt cx="6144" cy="4914"/>
          </a:xfrm>
        </p:grpSpPr>
        <p:pic>
          <p:nvPicPr>
            <p:cNvPr id="26630" name="Picture 7" descr="IMG0022A.jpg 6 người có mặt trong cuộc họp thành lập Đảng CSVN (1930) picture by april_in_rain">
              <a:hlinkClick r:id="rId4" tooltip="Le Paria (chưa được viết)"/>
            </p:cNvPr>
            <p:cNvPicPr>
              <a:picLocks noChangeAspect="1" noChangeArrowheads="1"/>
            </p:cNvPicPr>
            <p:nvPr/>
          </p:nvPicPr>
          <p:blipFill>
            <a:blip r:embed="rId5"/>
            <a:srcRect/>
            <a:stretch>
              <a:fillRect/>
            </a:stretch>
          </p:blipFill>
          <p:spPr bwMode="auto">
            <a:xfrm>
              <a:off x="0" y="0"/>
              <a:ext cx="6144" cy="4914"/>
            </a:xfrm>
            <a:prstGeom prst="rect">
              <a:avLst/>
            </a:prstGeom>
            <a:noFill/>
            <a:ln w="28575">
              <a:solidFill>
                <a:srgbClr val="000000"/>
              </a:solidFill>
              <a:miter lim="800000"/>
              <a:headEnd/>
              <a:tailEnd/>
            </a:ln>
          </p:spPr>
        </p:pic>
        <p:sp>
          <p:nvSpPr>
            <p:cNvPr id="26631" name="Text Box 8"/>
            <p:cNvSpPr txBox="1">
              <a:spLocks noChangeArrowheads="1"/>
            </p:cNvSpPr>
            <p:nvPr/>
          </p:nvSpPr>
          <p:spPr bwMode="auto">
            <a:xfrm>
              <a:off x="1056" y="1737"/>
              <a:ext cx="1104" cy="272"/>
            </a:xfrm>
            <a:prstGeom prst="rect">
              <a:avLst/>
            </a:prstGeom>
            <a:noFill/>
            <a:ln w="28575">
              <a:solidFill>
                <a:srgbClr val="000000"/>
              </a:solidFill>
              <a:miter lim="800000"/>
              <a:headEnd/>
              <a:tailEnd/>
            </a:ln>
          </p:spPr>
          <p:txBody>
            <a:bodyPr>
              <a:spAutoFit/>
            </a:bodyPr>
            <a:lstStyle/>
            <a:p>
              <a:pPr>
                <a:spcBef>
                  <a:spcPct val="50000"/>
                </a:spcBef>
              </a:pPr>
              <a:r>
                <a:rPr lang="en-US" b="1">
                  <a:solidFill>
                    <a:srgbClr val="FF0000"/>
                  </a:solidFill>
                  <a:latin typeface="Times New Roman" pitchFamily="18" charset="0"/>
                  <a:cs typeface="Times New Roman" pitchFamily="18" charset="0"/>
                </a:rPr>
                <a:t>Lê Hồng Sơn</a:t>
              </a:r>
            </a:p>
          </p:txBody>
        </p:sp>
        <p:sp>
          <p:nvSpPr>
            <p:cNvPr id="26632" name="Rectangle 9"/>
            <p:cNvSpPr>
              <a:spLocks noChangeArrowheads="1"/>
            </p:cNvSpPr>
            <p:nvPr/>
          </p:nvSpPr>
          <p:spPr bwMode="auto">
            <a:xfrm>
              <a:off x="727" y="4411"/>
              <a:ext cx="1176" cy="272"/>
            </a:xfrm>
            <a:prstGeom prst="rect">
              <a:avLst/>
            </a:prstGeom>
            <a:noFill/>
            <a:ln w="28575">
              <a:solidFill>
                <a:srgbClr val="000000"/>
              </a:solidFill>
              <a:miter lim="800000"/>
              <a:headEnd/>
              <a:tailEnd/>
            </a:ln>
          </p:spPr>
          <p:txBody>
            <a:bodyPr wrap="none">
              <a:spAutoFit/>
            </a:bodyPr>
            <a:lstStyle/>
            <a:p>
              <a:pPr>
                <a:spcBef>
                  <a:spcPct val="50000"/>
                </a:spcBef>
              </a:pPr>
              <a:r>
                <a:rPr lang="en-US" b="1">
                  <a:solidFill>
                    <a:srgbClr val="FF0000"/>
                  </a:solidFill>
                  <a:latin typeface="Times New Roman" pitchFamily="18" charset="0"/>
                  <a:cs typeface="Times New Roman" pitchFamily="18" charset="0"/>
                </a:rPr>
                <a:t>Châu Văn Liêm</a:t>
              </a:r>
            </a:p>
          </p:txBody>
        </p:sp>
        <p:sp>
          <p:nvSpPr>
            <p:cNvPr id="26633" name="Rectangle 10"/>
            <p:cNvSpPr>
              <a:spLocks noChangeArrowheads="1"/>
            </p:cNvSpPr>
            <p:nvPr/>
          </p:nvSpPr>
          <p:spPr bwMode="auto">
            <a:xfrm>
              <a:off x="2400" y="1746"/>
              <a:ext cx="1056" cy="272"/>
            </a:xfrm>
            <a:prstGeom prst="rect">
              <a:avLst/>
            </a:prstGeom>
            <a:noFill/>
            <a:ln w="28575">
              <a:solidFill>
                <a:srgbClr val="000000"/>
              </a:solidFill>
              <a:miter lim="800000"/>
              <a:headEnd/>
              <a:tailEnd/>
            </a:ln>
          </p:spPr>
          <p:txBody>
            <a:bodyPr wrap="none">
              <a:spAutoFit/>
            </a:bodyPr>
            <a:lstStyle/>
            <a:p>
              <a:pPr>
                <a:spcBef>
                  <a:spcPct val="50000"/>
                </a:spcBef>
              </a:pPr>
              <a:r>
                <a:rPr lang="en-US" b="1">
                  <a:solidFill>
                    <a:srgbClr val="FF0000"/>
                  </a:solidFill>
                  <a:latin typeface="Times New Roman" pitchFamily="18" charset="0"/>
                  <a:cs typeface="Times New Roman" pitchFamily="18" charset="0"/>
                </a:rPr>
                <a:t>Hồ Tùng Mậu</a:t>
              </a:r>
            </a:p>
          </p:txBody>
        </p:sp>
        <p:sp>
          <p:nvSpPr>
            <p:cNvPr id="26634" name="Rectangle 11"/>
            <p:cNvSpPr>
              <a:spLocks noChangeArrowheads="1"/>
            </p:cNvSpPr>
            <p:nvPr/>
          </p:nvSpPr>
          <p:spPr bwMode="auto">
            <a:xfrm>
              <a:off x="3772" y="1737"/>
              <a:ext cx="1191" cy="272"/>
            </a:xfrm>
            <a:prstGeom prst="rect">
              <a:avLst/>
            </a:prstGeom>
            <a:noFill/>
            <a:ln w="28575">
              <a:solidFill>
                <a:srgbClr val="000000"/>
              </a:solidFill>
              <a:miter lim="800000"/>
              <a:headEnd/>
              <a:tailEnd/>
            </a:ln>
          </p:spPr>
          <p:txBody>
            <a:bodyPr wrap="none">
              <a:spAutoFit/>
            </a:bodyPr>
            <a:lstStyle/>
            <a:p>
              <a:pPr>
                <a:spcBef>
                  <a:spcPct val="50000"/>
                </a:spcBef>
              </a:pPr>
              <a:r>
                <a:rPr lang="en-US" b="1">
                  <a:solidFill>
                    <a:srgbClr val="FF0000"/>
                  </a:solidFill>
                  <a:latin typeface="Times New Roman" pitchFamily="18" charset="0"/>
                  <a:cs typeface="Times New Roman" pitchFamily="18" charset="0"/>
                </a:rPr>
                <a:t>Trịnh Đình Cửu</a:t>
              </a:r>
            </a:p>
          </p:txBody>
        </p:sp>
        <p:sp>
          <p:nvSpPr>
            <p:cNvPr id="26635" name="Rectangle 12"/>
            <p:cNvSpPr>
              <a:spLocks noChangeArrowheads="1"/>
            </p:cNvSpPr>
            <p:nvPr/>
          </p:nvSpPr>
          <p:spPr bwMode="auto">
            <a:xfrm>
              <a:off x="2288" y="4428"/>
              <a:ext cx="1340" cy="272"/>
            </a:xfrm>
            <a:prstGeom prst="rect">
              <a:avLst/>
            </a:prstGeom>
            <a:noFill/>
            <a:ln w="28575">
              <a:solidFill>
                <a:srgbClr val="000000"/>
              </a:solidFill>
              <a:miter lim="800000"/>
              <a:headEnd/>
              <a:tailEnd/>
            </a:ln>
          </p:spPr>
          <p:txBody>
            <a:bodyPr wrap="none">
              <a:spAutoFit/>
            </a:bodyPr>
            <a:lstStyle/>
            <a:p>
              <a:pPr>
                <a:spcBef>
                  <a:spcPct val="50000"/>
                </a:spcBef>
              </a:pPr>
              <a:r>
                <a:rPr lang="en-US" b="1">
                  <a:solidFill>
                    <a:srgbClr val="FF0000"/>
                  </a:solidFill>
                  <a:latin typeface="Times New Roman" pitchFamily="18" charset="0"/>
                  <a:cs typeface="Times New Roman" pitchFamily="18" charset="0"/>
                </a:rPr>
                <a:t>Nguyễn Đức Cảnh</a:t>
              </a:r>
            </a:p>
          </p:txBody>
        </p:sp>
        <p:sp>
          <p:nvSpPr>
            <p:cNvPr id="26636" name="Rectangle 13"/>
            <p:cNvSpPr>
              <a:spLocks noChangeArrowheads="1"/>
            </p:cNvSpPr>
            <p:nvPr/>
          </p:nvSpPr>
          <p:spPr bwMode="auto">
            <a:xfrm>
              <a:off x="3998" y="4414"/>
              <a:ext cx="1052" cy="272"/>
            </a:xfrm>
            <a:prstGeom prst="rect">
              <a:avLst/>
            </a:prstGeom>
            <a:noFill/>
            <a:ln w="28575">
              <a:solidFill>
                <a:srgbClr val="000000"/>
              </a:solidFill>
              <a:miter lim="800000"/>
              <a:headEnd/>
              <a:tailEnd/>
            </a:ln>
          </p:spPr>
          <p:txBody>
            <a:bodyPr wrap="none">
              <a:spAutoFit/>
            </a:bodyPr>
            <a:lstStyle/>
            <a:p>
              <a:pPr>
                <a:spcBef>
                  <a:spcPct val="50000"/>
                </a:spcBef>
              </a:pPr>
              <a:r>
                <a:rPr lang="en-US" b="1">
                  <a:solidFill>
                    <a:srgbClr val="FF0000"/>
                  </a:solidFill>
                  <a:latin typeface="Times New Roman" pitchFamily="18" charset="0"/>
                  <a:cs typeface="Times New Roman" pitchFamily="18" charset="0"/>
                </a:rPr>
                <a:t>Nguyễn Thiệu</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696934ynpid0yk4w"/>
          <p:cNvPicPr>
            <a:picLocks noChangeAspect="1" noChangeArrowheads="1"/>
          </p:cNvPicPr>
          <p:nvPr/>
        </p:nvPicPr>
        <p:blipFill>
          <a:blip r:embed="rId2"/>
          <a:srcRect/>
          <a:stretch>
            <a:fillRect/>
          </a:stretch>
        </p:blipFill>
        <p:spPr bwMode="auto">
          <a:xfrm>
            <a:off x="-9525" y="5229225"/>
            <a:ext cx="735013" cy="1619250"/>
          </a:xfrm>
          <a:prstGeom prst="rect">
            <a:avLst/>
          </a:prstGeom>
          <a:noFill/>
          <a:ln w="9525">
            <a:noFill/>
            <a:miter lim="800000"/>
            <a:headEnd/>
            <a:tailEnd/>
          </a:ln>
        </p:spPr>
      </p:pic>
      <p:pic>
        <p:nvPicPr>
          <p:cNvPr id="27650" name="Picture 3" descr="696934ynpid0yk4w"/>
          <p:cNvPicPr>
            <a:picLocks noChangeAspect="1" noChangeArrowheads="1"/>
          </p:cNvPicPr>
          <p:nvPr/>
        </p:nvPicPr>
        <p:blipFill>
          <a:blip r:embed="rId2"/>
          <a:srcRect/>
          <a:stretch>
            <a:fillRect/>
          </a:stretch>
        </p:blipFill>
        <p:spPr bwMode="auto">
          <a:xfrm>
            <a:off x="8461375" y="5229225"/>
            <a:ext cx="762000" cy="1619250"/>
          </a:xfrm>
          <a:prstGeom prst="rect">
            <a:avLst/>
          </a:prstGeom>
          <a:noFill/>
          <a:ln w="9525">
            <a:noFill/>
            <a:miter lim="800000"/>
            <a:headEnd/>
            <a:tailEnd/>
          </a:ln>
        </p:spPr>
      </p:pic>
      <p:pic>
        <p:nvPicPr>
          <p:cNvPr id="27651" name="Picture 4" descr="699254l1y552pcn8"/>
          <p:cNvPicPr>
            <a:picLocks noChangeAspect="1" noChangeArrowheads="1"/>
          </p:cNvPicPr>
          <p:nvPr/>
        </p:nvPicPr>
        <p:blipFill>
          <a:blip r:embed="rId3"/>
          <a:srcRect/>
          <a:stretch>
            <a:fillRect/>
          </a:stretch>
        </p:blipFill>
        <p:spPr bwMode="auto">
          <a:xfrm>
            <a:off x="-153988" y="-288925"/>
            <a:ext cx="1093788" cy="2009775"/>
          </a:xfrm>
          <a:prstGeom prst="rect">
            <a:avLst/>
          </a:prstGeom>
          <a:noFill/>
          <a:ln w="9525">
            <a:noFill/>
            <a:miter lim="800000"/>
            <a:headEnd/>
            <a:tailEnd/>
          </a:ln>
        </p:spPr>
      </p:pic>
      <p:pic>
        <p:nvPicPr>
          <p:cNvPr id="27652" name="Picture 5" descr="699254l1y552pcn8"/>
          <p:cNvPicPr>
            <a:picLocks noChangeAspect="1" noChangeArrowheads="1"/>
          </p:cNvPicPr>
          <p:nvPr/>
        </p:nvPicPr>
        <p:blipFill>
          <a:blip r:embed="rId3"/>
          <a:srcRect/>
          <a:stretch>
            <a:fillRect/>
          </a:stretch>
        </p:blipFill>
        <p:spPr bwMode="auto">
          <a:xfrm>
            <a:off x="8172450" y="-215900"/>
            <a:ext cx="1143000" cy="2009775"/>
          </a:xfrm>
          <a:prstGeom prst="rect">
            <a:avLst/>
          </a:prstGeom>
          <a:noFill/>
          <a:ln w="9525">
            <a:noFill/>
            <a:miter lim="800000"/>
            <a:headEnd/>
            <a:tailEnd/>
          </a:ln>
        </p:spPr>
      </p:pic>
      <p:pic>
        <p:nvPicPr>
          <p:cNvPr id="27653" name="Picture 6" descr="anh02"/>
          <p:cNvPicPr>
            <a:picLocks noGrp="1" noChangeAspect="1" noChangeArrowheads="1"/>
          </p:cNvPicPr>
          <p:nvPr>
            <p:ph idx="1"/>
          </p:nvPr>
        </p:nvPicPr>
        <p:blipFill>
          <a:blip r:embed="rId4"/>
          <a:srcRect/>
          <a:stretch>
            <a:fillRect/>
          </a:stretch>
        </p:blipFill>
        <p:spPr>
          <a:xfrm>
            <a:off x="2268538" y="476250"/>
            <a:ext cx="4497387" cy="5827713"/>
          </a:xfrm>
          <a:ln w="28575">
            <a:solidFill>
              <a:srgbClr val="0000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8673" name="Group 3"/>
          <p:cNvGrpSpPr>
            <a:grpSpLocks/>
          </p:cNvGrpSpPr>
          <p:nvPr/>
        </p:nvGrpSpPr>
        <p:grpSpPr bwMode="auto">
          <a:xfrm>
            <a:off x="609600" y="0"/>
            <a:ext cx="7010400" cy="1860550"/>
            <a:chOff x="384" y="76"/>
            <a:chExt cx="4100" cy="1172"/>
          </a:xfrm>
        </p:grpSpPr>
        <p:sp>
          <p:nvSpPr>
            <p:cNvPr id="28700" name="Text Box 4"/>
            <p:cNvSpPr txBox="1">
              <a:spLocks noChangeArrowheads="1"/>
            </p:cNvSpPr>
            <p:nvPr/>
          </p:nvSpPr>
          <p:spPr bwMode="auto">
            <a:xfrm>
              <a:off x="384" y="76"/>
              <a:ext cx="912" cy="288"/>
            </a:xfrm>
            <a:prstGeom prst="rect">
              <a:avLst/>
            </a:prstGeom>
            <a:noFill/>
            <a:ln w="9525">
              <a:noFill/>
              <a:miter lim="800000"/>
              <a:headEnd/>
              <a:tailEnd/>
            </a:ln>
          </p:spPr>
          <p:txBody>
            <a:bodyPr>
              <a:spAutoFit/>
            </a:bodyPr>
            <a:lstStyle/>
            <a:p>
              <a:pPr>
                <a:spcBef>
                  <a:spcPct val="50000"/>
                </a:spcBef>
              </a:pPr>
              <a:endParaRPr lang="en-US" sz="2400" b="1">
                <a:solidFill>
                  <a:schemeClr val="accent2"/>
                </a:solidFill>
                <a:latin typeface="Times New Roman" pitchFamily="18" charset="0"/>
                <a:cs typeface="Times New Roman" pitchFamily="18" charset="0"/>
              </a:endParaRPr>
            </a:p>
          </p:txBody>
        </p:sp>
        <p:sp>
          <p:nvSpPr>
            <p:cNvPr id="28701" name="Text Box 5"/>
            <p:cNvSpPr txBox="1">
              <a:spLocks noChangeArrowheads="1"/>
            </p:cNvSpPr>
            <p:nvPr/>
          </p:nvSpPr>
          <p:spPr bwMode="auto">
            <a:xfrm>
              <a:off x="398" y="398"/>
              <a:ext cx="3936" cy="288"/>
            </a:xfrm>
            <a:prstGeom prst="rect">
              <a:avLst/>
            </a:prstGeom>
            <a:noFill/>
            <a:ln w="9525">
              <a:noFill/>
              <a:miter lim="800000"/>
              <a:headEnd/>
              <a:tailEnd/>
            </a:ln>
          </p:spPr>
          <p:txBody>
            <a:bodyPr>
              <a:spAutoFit/>
            </a:bodyPr>
            <a:lstStyle/>
            <a:p>
              <a:pPr>
                <a:spcBef>
                  <a:spcPct val="50000"/>
                </a:spcBef>
              </a:pPr>
              <a:r>
                <a:rPr lang="en-US" sz="2400" b="1">
                  <a:solidFill>
                    <a:srgbClr val="FF3399"/>
                  </a:solidFill>
                  <a:latin typeface="Times New Roman" pitchFamily="18" charset="0"/>
                  <a:cs typeface="Times New Roman" pitchFamily="18" charset="0"/>
                </a:rPr>
                <a:t>1. </a:t>
              </a:r>
              <a:r>
                <a:rPr lang="en-US" sz="2400" b="1" u="sng">
                  <a:solidFill>
                    <a:srgbClr val="FF3399"/>
                  </a:solidFill>
                  <a:latin typeface="Times New Roman" pitchFamily="18" charset="0"/>
                  <a:cs typeface="Times New Roman" pitchFamily="18" charset="0"/>
                </a:rPr>
                <a:t>Sự cần thiết thành lập Đảng </a:t>
              </a:r>
            </a:p>
          </p:txBody>
        </p:sp>
        <p:sp>
          <p:nvSpPr>
            <p:cNvPr id="28702" name="Text Box 6"/>
            <p:cNvSpPr txBox="1">
              <a:spLocks noChangeArrowheads="1"/>
            </p:cNvSpPr>
            <p:nvPr/>
          </p:nvSpPr>
          <p:spPr bwMode="auto">
            <a:xfrm>
              <a:off x="548" y="686"/>
              <a:ext cx="3936" cy="288"/>
            </a:xfrm>
            <a:prstGeom prst="rect">
              <a:avLst/>
            </a:prstGeom>
            <a:noFill/>
            <a:ln w="9525">
              <a:noFill/>
              <a:miter lim="800000"/>
              <a:headEnd/>
              <a:tailEnd/>
            </a:ln>
          </p:spPr>
          <p:txBody>
            <a:bodyPr>
              <a:spAutoFit/>
            </a:bodyPr>
            <a:lstStyle/>
            <a:p>
              <a:pPr>
                <a:spcBef>
                  <a:spcPct val="50000"/>
                </a:spcBef>
              </a:pPr>
              <a:r>
                <a:rPr lang="en-US" sz="2400" b="1">
                  <a:solidFill>
                    <a:schemeClr val="accent2"/>
                  </a:solidFill>
                  <a:latin typeface="Times New Roman" pitchFamily="18" charset="0"/>
                  <a:cs typeface="Times New Roman" pitchFamily="18" charset="0"/>
                </a:rPr>
                <a:t>- Từ năm 1929 nước ta có 3 tổ chức cộng sản .</a:t>
              </a:r>
            </a:p>
          </p:txBody>
        </p:sp>
        <p:sp>
          <p:nvSpPr>
            <p:cNvPr id="28703" name="Text Box 7"/>
            <p:cNvSpPr txBox="1">
              <a:spLocks noChangeArrowheads="1"/>
            </p:cNvSpPr>
            <p:nvPr/>
          </p:nvSpPr>
          <p:spPr bwMode="auto">
            <a:xfrm>
              <a:off x="530" y="960"/>
              <a:ext cx="3936" cy="288"/>
            </a:xfrm>
            <a:prstGeom prst="rect">
              <a:avLst/>
            </a:prstGeom>
            <a:noFill/>
            <a:ln w="9525">
              <a:noFill/>
              <a:miter lim="800000"/>
              <a:headEnd/>
              <a:tailEnd/>
            </a:ln>
          </p:spPr>
          <p:txBody>
            <a:bodyPr>
              <a:spAutoFit/>
            </a:bodyPr>
            <a:lstStyle/>
            <a:p>
              <a:pPr>
                <a:spcBef>
                  <a:spcPct val="50000"/>
                </a:spcBef>
              </a:pPr>
              <a:r>
                <a:rPr lang="en-US" sz="2400" b="1">
                  <a:solidFill>
                    <a:schemeClr val="accent2"/>
                  </a:solidFill>
                  <a:latin typeface=".VnTimeH" pitchFamily="34" charset="0"/>
                </a:rPr>
                <a:t>           </a:t>
              </a:r>
              <a:r>
                <a:rPr lang="en-US" sz="2400" b="1">
                  <a:solidFill>
                    <a:schemeClr val="accent2"/>
                  </a:solidFill>
                  <a:latin typeface="Times New Roman" pitchFamily="18" charset="0"/>
                  <a:cs typeface="Times New Roman" pitchFamily="18" charset="0"/>
                </a:rPr>
                <a:t>thiếu sự lãnh đạo thống nhất </a:t>
              </a:r>
              <a:endParaRPr lang="en-US" sz="2400" b="1">
                <a:solidFill>
                  <a:schemeClr val="accent2"/>
                </a:solidFill>
                <a:latin typeface=".VnTimeH" pitchFamily="34" charset="0"/>
              </a:endParaRPr>
            </a:p>
          </p:txBody>
        </p:sp>
      </p:grpSp>
      <p:sp>
        <p:nvSpPr>
          <p:cNvPr id="13321" name="Text Box 9"/>
          <p:cNvSpPr txBox="1">
            <a:spLocks noChangeArrowheads="1"/>
          </p:cNvSpPr>
          <p:nvPr/>
        </p:nvSpPr>
        <p:spPr bwMode="auto">
          <a:xfrm>
            <a:off x="698500" y="1860550"/>
            <a:ext cx="4648200" cy="457200"/>
          </a:xfrm>
          <a:prstGeom prst="rect">
            <a:avLst/>
          </a:prstGeom>
          <a:noFill/>
          <a:ln w="9525">
            <a:noFill/>
            <a:miter lim="800000"/>
            <a:headEnd/>
            <a:tailEnd/>
          </a:ln>
        </p:spPr>
        <p:txBody>
          <a:bodyPr>
            <a:spAutoFit/>
          </a:bodyPr>
          <a:lstStyle/>
          <a:p>
            <a:pPr>
              <a:spcBef>
                <a:spcPct val="50000"/>
              </a:spcBef>
            </a:pPr>
            <a:r>
              <a:rPr lang="en-US" sz="2400" b="1">
                <a:solidFill>
                  <a:srgbClr val="FF3399"/>
                </a:solidFill>
                <a:latin typeface="Times New Roman" pitchFamily="18" charset="0"/>
                <a:cs typeface="Times New Roman" pitchFamily="18" charset="0"/>
              </a:rPr>
              <a:t>2 . </a:t>
            </a:r>
            <a:r>
              <a:rPr lang="en-US" sz="2400" b="1" u="sng">
                <a:solidFill>
                  <a:srgbClr val="FF3399"/>
                </a:solidFill>
                <a:latin typeface="Times New Roman" pitchFamily="18" charset="0"/>
                <a:cs typeface="Times New Roman" pitchFamily="18" charset="0"/>
              </a:rPr>
              <a:t>Hội nghị thành lập Đảng </a:t>
            </a:r>
          </a:p>
        </p:txBody>
      </p:sp>
      <p:sp>
        <p:nvSpPr>
          <p:cNvPr id="13322" name="Text Box 10"/>
          <p:cNvSpPr txBox="1">
            <a:spLocks noChangeArrowheads="1"/>
          </p:cNvSpPr>
          <p:nvPr/>
        </p:nvSpPr>
        <p:spPr bwMode="auto">
          <a:xfrm>
            <a:off x="1143000" y="2233613"/>
            <a:ext cx="6858000" cy="461962"/>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Dựa vào sách giáo khoa , hãy hoàn thành bảng sau</a:t>
            </a:r>
          </a:p>
        </p:txBody>
      </p:sp>
      <p:sp>
        <p:nvSpPr>
          <p:cNvPr id="13323" name="Text Box 11"/>
          <p:cNvSpPr txBox="1">
            <a:spLocks noChangeArrowheads="1"/>
          </p:cNvSpPr>
          <p:nvPr/>
        </p:nvSpPr>
        <p:spPr bwMode="auto">
          <a:xfrm>
            <a:off x="2084388" y="2670175"/>
            <a:ext cx="4572000" cy="457200"/>
          </a:xfrm>
          <a:prstGeom prst="rect">
            <a:avLst/>
          </a:prstGeom>
          <a:noFill/>
          <a:ln w="9525">
            <a:noFill/>
            <a:miter lim="800000"/>
            <a:headEnd/>
            <a:tailEnd/>
          </a:ln>
        </p:spPr>
        <p:txBody>
          <a:bodyPr>
            <a:spAutoFit/>
          </a:bodyPr>
          <a:lstStyle/>
          <a:p>
            <a:pPr>
              <a:spcBef>
                <a:spcPct val="50000"/>
              </a:spcBef>
            </a:pPr>
            <a:r>
              <a:rPr lang="en-US" sz="2400" b="1">
                <a:solidFill>
                  <a:srgbClr val="990099"/>
                </a:solidFill>
                <a:latin typeface="Times New Roman" pitchFamily="18" charset="0"/>
                <a:cs typeface="Times New Roman" pitchFamily="18" charset="0"/>
              </a:rPr>
              <a:t>Hội nghị thành lập Đảng CSVN</a:t>
            </a:r>
          </a:p>
        </p:txBody>
      </p:sp>
      <p:graphicFrame>
        <p:nvGraphicFramePr>
          <p:cNvPr id="13375" name="Group 63"/>
          <p:cNvGraphicFramePr>
            <a:graphicFrameLocks noGrp="1"/>
          </p:cNvGraphicFramePr>
          <p:nvPr>
            <p:ph/>
          </p:nvPr>
        </p:nvGraphicFramePr>
        <p:xfrm>
          <a:off x="708025" y="3124200"/>
          <a:ext cx="7620000" cy="3040063"/>
        </p:xfrm>
        <a:graphic>
          <a:graphicData uri="http://schemas.openxmlformats.org/drawingml/2006/table">
            <a:tbl>
              <a:tblPr/>
              <a:tblGrid>
                <a:gridCol w="1974850"/>
                <a:gridCol w="5645150"/>
              </a:tblGrid>
              <a:tr h="831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990099"/>
                          </a:solidFill>
                          <a:effectLst/>
                          <a:latin typeface="Times New Roman" pitchFamily="18" charset="0"/>
                          <a:cs typeface="Times New Roman" pitchFamily="18" charset="0"/>
                        </a:rPr>
                        <a:t>Thời gian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990099"/>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r>
              <a:tr h="614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990099"/>
                          </a:solidFill>
                          <a:effectLst/>
                          <a:latin typeface="Times New Roman" pitchFamily="18" charset="0"/>
                          <a:cs typeface="Times New Roman" pitchFamily="18" charset="0"/>
                        </a:rPr>
                        <a:t>Địa điểm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99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r>
              <a:tr h="611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990099"/>
                          </a:solidFill>
                          <a:effectLst/>
                          <a:latin typeface="Times New Roman" pitchFamily="18" charset="0"/>
                          <a:cs typeface="Times New Roman" pitchFamily="18" charset="0"/>
                        </a:rPr>
                        <a:t>Người chủ trì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990099"/>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r>
              <a:tr h="982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990099"/>
                          </a:solidFill>
                          <a:effectLst/>
                          <a:latin typeface="Times New Roman" pitchFamily="18" charset="0"/>
                          <a:cs typeface="Times New Roman" pitchFamily="18" charset="0"/>
                        </a:rPr>
                        <a:t>Nội dung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990099"/>
                          </a:solidFill>
                          <a:effectLst/>
                          <a:latin typeface="Times New Roman" pitchFamily="18" charset="0"/>
                          <a:cs typeface="Times New Roman" pitchFamily="18" charset="0"/>
                        </a:rPr>
                        <a:t>Kết quả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0FA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99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0FAFE"/>
                    </a:solidFill>
                  </a:tcPr>
                </a:tc>
              </a:tr>
            </a:tbl>
          </a:graphicData>
        </a:graphic>
      </p:graphicFrame>
      <p:sp>
        <p:nvSpPr>
          <p:cNvPr id="13348" name="Text Box 36"/>
          <p:cNvSpPr txBox="1">
            <a:spLocks noChangeArrowheads="1"/>
          </p:cNvSpPr>
          <p:nvPr/>
        </p:nvSpPr>
        <p:spPr bwMode="auto">
          <a:xfrm>
            <a:off x="3200400" y="3359150"/>
            <a:ext cx="3962400" cy="457200"/>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Times New Roman" pitchFamily="18" charset="0"/>
                <a:cs typeface="Times New Roman" pitchFamily="18" charset="0"/>
              </a:rPr>
              <a:t>Khai mạc ngày 3/2/1930.</a:t>
            </a:r>
          </a:p>
        </p:txBody>
      </p:sp>
      <p:sp>
        <p:nvSpPr>
          <p:cNvPr id="13349" name="Text Box 37"/>
          <p:cNvSpPr txBox="1">
            <a:spLocks noChangeArrowheads="1"/>
          </p:cNvSpPr>
          <p:nvPr/>
        </p:nvSpPr>
        <p:spPr bwMode="auto">
          <a:xfrm>
            <a:off x="3108325" y="4000500"/>
            <a:ext cx="3962400" cy="457200"/>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Times New Roman" pitchFamily="18" charset="0"/>
                <a:cs typeface="Times New Roman" pitchFamily="18" charset="0"/>
              </a:rPr>
              <a:t>Tại Hồng Công Trung Quốc</a:t>
            </a:r>
          </a:p>
        </p:txBody>
      </p:sp>
      <p:sp>
        <p:nvSpPr>
          <p:cNvPr id="13350" name="Text Box 38"/>
          <p:cNvSpPr txBox="1">
            <a:spLocks noChangeArrowheads="1"/>
          </p:cNvSpPr>
          <p:nvPr/>
        </p:nvSpPr>
        <p:spPr bwMode="auto">
          <a:xfrm>
            <a:off x="3022600" y="4546600"/>
            <a:ext cx="3962400" cy="457200"/>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VnTime" pitchFamily="34" charset="0"/>
              </a:rPr>
              <a:t> </a:t>
            </a:r>
            <a:r>
              <a:rPr lang="en-US" sz="2400" b="1" i="1">
                <a:solidFill>
                  <a:srgbClr val="006600"/>
                </a:solidFill>
                <a:latin typeface="Times New Roman" pitchFamily="18" charset="0"/>
                <a:cs typeface="Times New Roman" pitchFamily="18" charset="0"/>
              </a:rPr>
              <a:t>Đồng chí Nguyễn Ái Quốc </a:t>
            </a:r>
          </a:p>
        </p:txBody>
      </p:sp>
      <p:sp>
        <p:nvSpPr>
          <p:cNvPr id="13359" name="Text Box 47"/>
          <p:cNvSpPr txBox="1">
            <a:spLocks noChangeArrowheads="1"/>
          </p:cNvSpPr>
          <p:nvPr/>
        </p:nvSpPr>
        <p:spPr bwMode="auto">
          <a:xfrm>
            <a:off x="2819400" y="5226050"/>
            <a:ext cx="5464175" cy="830263"/>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VnTime" pitchFamily="34" charset="0"/>
              </a:rPr>
              <a:t> </a:t>
            </a:r>
            <a:r>
              <a:rPr lang="en-US" sz="2400" b="1" i="1">
                <a:solidFill>
                  <a:srgbClr val="006600"/>
                </a:solidFill>
                <a:latin typeface="Times New Roman" pitchFamily="18" charset="0"/>
                <a:cs typeface="Times New Roman" pitchFamily="18" charset="0"/>
              </a:rPr>
              <a:t>Hợp nhất 3 tổ chức CS thành một Đảng duy nhất lấy tên là Đảng CSVN</a:t>
            </a:r>
            <a:endParaRPr lang="en-US" b="1" i="1">
              <a:solidFill>
                <a:srgbClr val="006600"/>
              </a:solidFill>
              <a:latin typeface=".VnTime" pitchFamily="34" charset="0"/>
            </a:endParaRPr>
          </a:p>
        </p:txBody>
      </p:sp>
      <p:pic>
        <p:nvPicPr>
          <p:cNvPr id="28698" name="Picture 65" descr="BD21300_"/>
          <p:cNvPicPr>
            <a:picLocks noChangeAspect="1" noChangeArrowheads="1"/>
          </p:cNvPicPr>
          <p:nvPr/>
        </p:nvPicPr>
        <p:blipFill>
          <a:blip r:embed="rId3"/>
          <a:srcRect/>
          <a:stretch>
            <a:fillRect/>
          </a:stretch>
        </p:blipFill>
        <p:spPr bwMode="auto">
          <a:xfrm>
            <a:off x="1219200" y="1519238"/>
            <a:ext cx="457200" cy="309562"/>
          </a:xfrm>
          <a:prstGeom prst="rect">
            <a:avLst/>
          </a:prstGeom>
          <a:noFill/>
          <a:ln w="9525">
            <a:noFill/>
            <a:miter lim="800000"/>
            <a:headEnd/>
            <a:tailEnd/>
          </a:ln>
        </p:spPr>
      </p:pic>
      <p:sp>
        <p:nvSpPr>
          <p:cNvPr id="3" name="TextBox 2"/>
          <p:cNvSpPr txBox="1">
            <a:spLocks noChangeArrowheads="1"/>
          </p:cNvSpPr>
          <p:nvPr/>
        </p:nvSpPr>
        <p:spPr bwMode="auto">
          <a:xfrm>
            <a:off x="890588" y="6246813"/>
            <a:ext cx="4845050" cy="460375"/>
          </a:xfrm>
          <a:prstGeom prst="rect">
            <a:avLst/>
          </a:prstGeom>
          <a:noFill/>
          <a:ln w="9525">
            <a:noFill/>
            <a:miter lim="800000"/>
            <a:headEnd/>
            <a:tailEnd/>
          </a:ln>
        </p:spPr>
        <p:txBody>
          <a:bodyPr wrap="none">
            <a:spAutoFit/>
          </a:bodyPr>
          <a:lstStyle/>
          <a:p>
            <a:r>
              <a:rPr lang="en-US" sz="2400" b="1">
                <a:solidFill>
                  <a:srgbClr val="FF0000"/>
                </a:solidFill>
                <a:latin typeface="Times New Roman" pitchFamily="18" charset="0"/>
                <a:cs typeface="Times New Roman" pitchFamily="18" charset="0"/>
              </a:rPr>
              <a:t>3. Ý nghĩa của việc thành lập Đảng </a:t>
            </a:r>
            <a:endParaRPr lang="ru-RU" sz="2400" b="1">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box(in)">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box(in)">
                                      <p:cBhvr>
                                        <p:cTn id="12" dur="500"/>
                                        <p:tgtEl>
                                          <p:spTgt spid="133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dissolve">
                                      <p:cBhvr>
                                        <p:cTn id="17" dur="500"/>
                                        <p:tgtEl>
                                          <p:spTgt spid="13323"/>
                                        </p:tgtEl>
                                      </p:cBhvr>
                                    </p:animEffect>
                                  </p:childTnLst>
                                </p:cTn>
                              </p:par>
                              <p:par>
                                <p:cTn id="18" presetID="9" presetClass="entr" presetSubtype="0" fill="hold" nodeType="withEffect">
                                  <p:stCondLst>
                                    <p:cond delay="0"/>
                                  </p:stCondLst>
                                  <p:childTnLst>
                                    <p:set>
                                      <p:cBhvr>
                                        <p:cTn id="19" dur="1" fill="hold">
                                          <p:stCondLst>
                                            <p:cond delay="0"/>
                                          </p:stCondLst>
                                        </p:cTn>
                                        <p:tgtEl>
                                          <p:spTgt spid="13375"/>
                                        </p:tgtEl>
                                        <p:attrNameLst>
                                          <p:attrName>style.visibility</p:attrName>
                                        </p:attrNameLst>
                                      </p:cBhvr>
                                      <p:to>
                                        <p:strVal val="visible"/>
                                      </p:to>
                                    </p:set>
                                    <p:animEffect transition="in" filter="dissolve">
                                      <p:cBhvr>
                                        <p:cTn id="20" dur="500"/>
                                        <p:tgtEl>
                                          <p:spTgt spid="133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grpId="1" nodeType="clickEffect">
                                  <p:stCondLst>
                                    <p:cond delay="0"/>
                                  </p:stCondLst>
                                  <p:childTnLst>
                                    <p:animEffect transition="out" filter="box(in)">
                                      <p:cBhvr>
                                        <p:cTn id="24" dur="500"/>
                                        <p:tgtEl>
                                          <p:spTgt spid="13322"/>
                                        </p:tgtEl>
                                      </p:cBhvr>
                                    </p:animEffect>
                                    <p:set>
                                      <p:cBhvr>
                                        <p:cTn id="25" dur="1" fill="hold">
                                          <p:stCondLst>
                                            <p:cond delay="499"/>
                                          </p:stCondLst>
                                        </p:cTn>
                                        <p:tgtEl>
                                          <p:spTgt spid="1332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3348"/>
                                        </p:tgtEl>
                                        <p:attrNameLst>
                                          <p:attrName>style.visibility</p:attrName>
                                        </p:attrNameLst>
                                      </p:cBhvr>
                                      <p:to>
                                        <p:strVal val="visible"/>
                                      </p:to>
                                    </p:set>
                                    <p:animEffect transition="in" filter="box(in)">
                                      <p:cBhvr>
                                        <p:cTn id="30" dur="500"/>
                                        <p:tgtEl>
                                          <p:spTgt spid="1334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3349"/>
                                        </p:tgtEl>
                                        <p:attrNameLst>
                                          <p:attrName>style.visibility</p:attrName>
                                        </p:attrNameLst>
                                      </p:cBhvr>
                                      <p:to>
                                        <p:strVal val="visible"/>
                                      </p:to>
                                    </p:set>
                                    <p:animEffect transition="in" filter="box(in)">
                                      <p:cBhvr>
                                        <p:cTn id="35" dur="500"/>
                                        <p:tgtEl>
                                          <p:spTgt spid="133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3350"/>
                                        </p:tgtEl>
                                        <p:attrNameLst>
                                          <p:attrName>style.visibility</p:attrName>
                                        </p:attrNameLst>
                                      </p:cBhvr>
                                      <p:to>
                                        <p:strVal val="visible"/>
                                      </p:to>
                                    </p:set>
                                    <p:animEffect transition="in" filter="box(in)">
                                      <p:cBhvr>
                                        <p:cTn id="40" dur="500"/>
                                        <p:tgtEl>
                                          <p:spTgt spid="1335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359"/>
                                        </p:tgtEl>
                                        <p:attrNameLst>
                                          <p:attrName>style.visibility</p:attrName>
                                        </p:attrNameLst>
                                      </p:cBhvr>
                                      <p:to>
                                        <p:strVal val="visible"/>
                                      </p:to>
                                    </p:set>
                                    <p:animEffect transition="in" filter="box(in)">
                                      <p:cBhvr>
                                        <p:cTn id="45" dur="500"/>
                                        <p:tgtEl>
                                          <p:spTgt spid="1335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2" grpId="0"/>
      <p:bldP spid="13322" grpId="1"/>
      <p:bldP spid="13323" grpId="0"/>
      <p:bldP spid="13348" grpId="0"/>
      <p:bldP spid="13349" grpId="0"/>
      <p:bldP spid="13350" grpId="0"/>
      <p:bldP spid="1335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609600" y="263525"/>
            <a:ext cx="7772400" cy="396875"/>
          </a:xfrm>
          <a:prstGeom prst="rect">
            <a:avLst/>
          </a:prstGeom>
          <a:solidFill>
            <a:srgbClr val="B3F1FF"/>
          </a:solidFill>
          <a:ln w="9525">
            <a:noFill/>
            <a:miter lim="800000"/>
            <a:headEnd/>
            <a:tailEnd/>
          </a:ln>
        </p:spPr>
        <p:txBody>
          <a:bodyPr>
            <a:spAutoFit/>
          </a:bodyPr>
          <a:lstStyle/>
          <a:p>
            <a:pPr>
              <a:spcBef>
                <a:spcPct val="50000"/>
              </a:spcBef>
            </a:pPr>
            <a:r>
              <a:rPr lang="en-US" sz="2000" b="1">
                <a:solidFill>
                  <a:srgbClr val="FF3300"/>
                </a:solidFill>
                <a:latin typeface="Times New Roman" pitchFamily="18" charset="0"/>
                <a:cs typeface="Times New Roman" pitchFamily="18" charset="0"/>
              </a:rPr>
              <a:t>HÃY KHOANG TRÒN CHỮ CÁI TRƯỚC CÂU TRẢ LỜI ĐÚNG :</a:t>
            </a:r>
          </a:p>
        </p:txBody>
      </p:sp>
      <p:sp>
        <p:nvSpPr>
          <p:cNvPr id="156675" name="Text Box 3"/>
          <p:cNvSpPr txBox="1">
            <a:spLocks noChangeArrowheads="1"/>
          </p:cNvSpPr>
          <p:nvPr/>
        </p:nvSpPr>
        <p:spPr bwMode="auto">
          <a:xfrm>
            <a:off x="473075" y="1114425"/>
            <a:ext cx="8270875" cy="830263"/>
          </a:xfrm>
          <a:prstGeom prst="rect">
            <a:avLst/>
          </a:prstGeom>
          <a:noFill/>
          <a:ln w="9525">
            <a:noFill/>
            <a:miter lim="800000"/>
            <a:headEnd/>
            <a:tailEnd/>
          </a:ln>
        </p:spPr>
        <p:txBody>
          <a:bodyPr>
            <a:spAutoFit/>
          </a:bodyPr>
          <a:lstStyle/>
          <a:p>
            <a:pPr>
              <a:spcBef>
                <a:spcPct val="50000"/>
              </a:spcBef>
            </a:pPr>
            <a:r>
              <a:rPr lang="en-US" sz="2400" b="1" i="1">
                <a:solidFill>
                  <a:srgbClr val="00B050"/>
                </a:solidFill>
                <a:latin typeface="Times New Roman" pitchFamily="18" charset="0"/>
                <a:cs typeface="Times New Roman" pitchFamily="18" charset="0"/>
              </a:rPr>
              <a:t>A.</a:t>
            </a:r>
            <a:r>
              <a:rPr lang="en-US" sz="2400" b="1" i="1">
                <a:latin typeface="Times New Roman" pitchFamily="18" charset="0"/>
                <a:cs typeface="Times New Roman" pitchFamily="18" charset="0"/>
              </a:rPr>
              <a:t> Đảng ra đời là sự kiện vĩ đại ,đánh dấu một bước ngoặt trong lịch sử cách mạng Việt Nam .</a:t>
            </a:r>
          </a:p>
        </p:txBody>
      </p:sp>
      <p:sp>
        <p:nvSpPr>
          <p:cNvPr id="156676" name="Text Box 4"/>
          <p:cNvSpPr txBox="1">
            <a:spLocks noChangeArrowheads="1"/>
          </p:cNvSpPr>
          <p:nvPr/>
        </p:nvSpPr>
        <p:spPr bwMode="auto">
          <a:xfrm>
            <a:off x="1676400" y="685800"/>
            <a:ext cx="5410200" cy="457200"/>
          </a:xfrm>
          <a:prstGeom prst="rect">
            <a:avLst/>
          </a:prstGeom>
          <a:noFill/>
          <a:ln w="9525">
            <a:noFill/>
            <a:miter lim="800000"/>
            <a:headEnd/>
            <a:tailEnd/>
          </a:ln>
        </p:spPr>
        <p:txBody>
          <a:bodyPr>
            <a:spAutoFit/>
          </a:bodyPr>
          <a:lstStyle/>
          <a:p>
            <a:pPr>
              <a:spcBef>
                <a:spcPct val="50000"/>
              </a:spcBef>
            </a:pPr>
            <a:r>
              <a:rPr lang="en-US" sz="2400" b="1" u="sng">
                <a:solidFill>
                  <a:srgbClr val="FF0000"/>
                </a:solidFill>
                <a:latin typeface="Times New Roman" pitchFamily="18" charset="0"/>
                <a:cs typeface="Times New Roman" pitchFamily="18" charset="0"/>
              </a:rPr>
              <a:t>Ý nghĩa của sự kiện thành lập Đảng </a:t>
            </a:r>
            <a:r>
              <a:rPr lang="en-US" sz="2400" b="1">
                <a:solidFill>
                  <a:srgbClr val="FF0000"/>
                </a:solidFill>
                <a:latin typeface="Times New Roman" pitchFamily="18" charset="0"/>
                <a:cs typeface="Times New Roman" pitchFamily="18" charset="0"/>
              </a:rPr>
              <a:t>.</a:t>
            </a:r>
          </a:p>
        </p:txBody>
      </p:sp>
      <p:sp>
        <p:nvSpPr>
          <p:cNvPr id="156677" name="Text Box 5"/>
          <p:cNvSpPr txBox="1">
            <a:spLocks noChangeArrowheads="1"/>
          </p:cNvSpPr>
          <p:nvPr/>
        </p:nvSpPr>
        <p:spPr bwMode="auto">
          <a:xfrm>
            <a:off x="409575" y="1927225"/>
            <a:ext cx="8124825" cy="830263"/>
          </a:xfrm>
          <a:prstGeom prst="rect">
            <a:avLst/>
          </a:prstGeom>
          <a:noFill/>
          <a:ln w="9525">
            <a:noFill/>
            <a:miter lim="800000"/>
            <a:headEnd/>
            <a:tailEnd/>
          </a:ln>
        </p:spPr>
        <p:txBody>
          <a:bodyPr>
            <a:spAutoFit/>
          </a:bodyPr>
          <a:lstStyle/>
          <a:p>
            <a:pPr>
              <a:spcBef>
                <a:spcPct val="50000"/>
              </a:spcBef>
            </a:pPr>
            <a:r>
              <a:rPr lang="en-US" sz="2400" b="1" i="1">
                <a:solidFill>
                  <a:srgbClr val="00B050"/>
                </a:solidFill>
                <a:latin typeface="Times New Roman" pitchFamily="18" charset="0"/>
                <a:cs typeface="Times New Roman" pitchFamily="18" charset="0"/>
              </a:rPr>
              <a:t>B.</a:t>
            </a:r>
            <a:r>
              <a:rPr lang="en-US" sz="2400" b="1" i="1">
                <a:latin typeface=".VnTime" pitchFamily="34" charset="0"/>
              </a:rPr>
              <a:t>   </a:t>
            </a:r>
            <a:r>
              <a:rPr lang="en-US" sz="2400" b="1" i="1">
                <a:latin typeface="Times New Roman" pitchFamily="18" charset="0"/>
                <a:cs typeface="Times New Roman" pitchFamily="18" charset="0"/>
              </a:rPr>
              <a:t>Từ đây cách mạng VN đã có Đảng lãnh đạo đúng đắn liên tiếp giành được những thắng lợi to lớn .</a:t>
            </a:r>
            <a:endParaRPr lang="en-US" sz="2400" b="1" i="1">
              <a:latin typeface=".VnTime" pitchFamily="34" charset="0"/>
            </a:endParaRPr>
          </a:p>
        </p:txBody>
      </p:sp>
      <p:sp>
        <p:nvSpPr>
          <p:cNvPr id="156678" name="Text Box 6"/>
          <p:cNvSpPr txBox="1">
            <a:spLocks noChangeArrowheads="1"/>
          </p:cNvSpPr>
          <p:nvPr/>
        </p:nvSpPr>
        <p:spPr bwMode="auto">
          <a:xfrm>
            <a:off x="419100" y="2892425"/>
            <a:ext cx="6629400" cy="457200"/>
          </a:xfrm>
          <a:prstGeom prst="rect">
            <a:avLst/>
          </a:prstGeom>
          <a:noFill/>
          <a:ln w="9525">
            <a:noFill/>
            <a:miter lim="800000"/>
            <a:headEnd/>
            <a:tailEnd/>
          </a:ln>
        </p:spPr>
        <p:txBody>
          <a:bodyPr>
            <a:spAutoFit/>
          </a:bodyPr>
          <a:lstStyle/>
          <a:p>
            <a:pPr>
              <a:spcBef>
                <a:spcPct val="50000"/>
              </a:spcBef>
            </a:pPr>
            <a:r>
              <a:rPr lang="en-US" sz="2400" b="1" i="1">
                <a:solidFill>
                  <a:srgbClr val="00B050"/>
                </a:solidFill>
                <a:latin typeface="Times New Roman" pitchFamily="18" charset="0"/>
                <a:cs typeface="Times New Roman" pitchFamily="18" charset="0"/>
              </a:rPr>
              <a:t>C.</a:t>
            </a:r>
            <a:r>
              <a:rPr lang="en-US" sz="2400" b="1" i="1">
                <a:latin typeface="Times New Roman" pitchFamily="18" charset="0"/>
                <a:cs typeface="Times New Roman" pitchFamily="18" charset="0"/>
              </a:rPr>
              <a:t> Chấm dứt cuộc kháng chiến chống Pháp .</a:t>
            </a:r>
          </a:p>
        </p:txBody>
      </p:sp>
      <p:sp>
        <p:nvSpPr>
          <p:cNvPr id="156679" name="Text Box 7"/>
          <p:cNvSpPr txBox="1">
            <a:spLocks noChangeArrowheads="1"/>
          </p:cNvSpPr>
          <p:nvPr/>
        </p:nvSpPr>
        <p:spPr bwMode="auto">
          <a:xfrm>
            <a:off x="349250" y="3535363"/>
            <a:ext cx="7804150" cy="461962"/>
          </a:xfrm>
          <a:prstGeom prst="rect">
            <a:avLst/>
          </a:prstGeom>
          <a:noFill/>
          <a:ln w="9525">
            <a:noFill/>
            <a:miter lim="800000"/>
            <a:headEnd/>
            <a:tailEnd/>
          </a:ln>
        </p:spPr>
        <p:txBody>
          <a:bodyPr>
            <a:spAutoFit/>
          </a:bodyPr>
          <a:lstStyle/>
          <a:p>
            <a:pPr>
              <a:spcBef>
                <a:spcPct val="50000"/>
              </a:spcBef>
            </a:pPr>
            <a:r>
              <a:rPr lang="en-US" sz="2400" b="1" i="1">
                <a:solidFill>
                  <a:srgbClr val="00B050"/>
                </a:solidFill>
                <a:latin typeface="Times New Roman" pitchFamily="18" charset="0"/>
                <a:cs typeface="Times New Roman" pitchFamily="18" charset="0"/>
              </a:rPr>
              <a:t>D.</a:t>
            </a:r>
            <a:r>
              <a:rPr lang="en-US" sz="2400" b="1" i="1">
                <a:latin typeface="Times New Roman" pitchFamily="18" charset="0"/>
                <a:cs typeface="Times New Roman" pitchFamily="18" charset="0"/>
              </a:rPr>
              <a:t>   Đảng là nhân tố quyết định thắng lợi của CMVN.</a:t>
            </a:r>
            <a:endParaRPr lang="en-US" sz="2400" b="1" i="1">
              <a:latin typeface=".VnTime" pitchFamily="34" charset="0"/>
            </a:endParaRPr>
          </a:p>
        </p:txBody>
      </p:sp>
      <p:sp>
        <p:nvSpPr>
          <p:cNvPr id="156680" name="Text Box 8"/>
          <p:cNvSpPr txBox="1">
            <a:spLocks noChangeArrowheads="1"/>
          </p:cNvSpPr>
          <p:nvPr/>
        </p:nvSpPr>
        <p:spPr bwMode="auto">
          <a:xfrm>
            <a:off x="422275" y="4064000"/>
            <a:ext cx="7543800" cy="830263"/>
          </a:xfrm>
          <a:prstGeom prst="rect">
            <a:avLst/>
          </a:prstGeom>
          <a:noFill/>
          <a:ln w="9525">
            <a:noFill/>
            <a:miter lim="800000"/>
            <a:headEnd/>
            <a:tailEnd/>
          </a:ln>
        </p:spPr>
        <p:txBody>
          <a:bodyPr>
            <a:spAutoFit/>
          </a:bodyPr>
          <a:lstStyle/>
          <a:p>
            <a:pPr>
              <a:spcBef>
                <a:spcPct val="50000"/>
              </a:spcBef>
            </a:pPr>
            <a:r>
              <a:rPr lang="en-US" sz="2400" b="1" i="1">
                <a:solidFill>
                  <a:srgbClr val="00B050"/>
                </a:solidFill>
                <a:latin typeface="Times New Roman" pitchFamily="18" charset="0"/>
                <a:cs typeface="Times New Roman" pitchFamily="18" charset="0"/>
              </a:rPr>
              <a:t>E.</a:t>
            </a:r>
            <a:r>
              <a:rPr lang="en-US" sz="2400" b="1" i="1">
                <a:latin typeface="Times New Roman" pitchFamily="18" charset="0"/>
                <a:cs typeface="Times New Roman" pitchFamily="18" charset="0"/>
              </a:rPr>
              <a:t>  Đảng ra đời cách mạng VN trở thành một bộ phận khăng khít của cách mạng thế giới </a:t>
            </a:r>
          </a:p>
        </p:txBody>
      </p:sp>
      <p:sp>
        <p:nvSpPr>
          <p:cNvPr id="156681" name="Text Box 9"/>
          <p:cNvSpPr txBox="1">
            <a:spLocks noChangeArrowheads="1"/>
          </p:cNvSpPr>
          <p:nvPr/>
        </p:nvSpPr>
        <p:spPr bwMode="auto">
          <a:xfrm>
            <a:off x="390525" y="4953000"/>
            <a:ext cx="7315200" cy="457200"/>
          </a:xfrm>
          <a:prstGeom prst="rect">
            <a:avLst/>
          </a:prstGeom>
          <a:noFill/>
          <a:ln w="9525">
            <a:noFill/>
            <a:miter lim="800000"/>
            <a:headEnd/>
            <a:tailEnd/>
          </a:ln>
        </p:spPr>
        <p:txBody>
          <a:bodyPr>
            <a:spAutoFit/>
          </a:bodyPr>
          <a:lstStyle/>
          <a:p>
            <a:pPr>
              <a:spcBef>
                <a:spcPct val="50000"/>
              </a:spcBef>
            </a:pPr>
            <a:r>
              <a:rPr lang="en-US" sz="2400" b="1" i="1">
                <a:solidFill>
                  <a:srgbClr val="00B050"/>
                </a:solidFill>
                <a:latin typeface="Times New Roman" pitchFamily="18" charset="0"/>
                <a:cs typeface="Times New Roman" pitchFamily="18" charset="0"/>
              </a:rPr>
              <a:t>F.</a:t>
            </a:r>
            <a:r>
              <a:rPr lang="en-US" sz="2400" b="1" i="1">
                <a:latin typeface="Times New Roman" pitchFamily="18" charset="0"/>
                <a:cs typeface="Times New Roman" pitchFamily="18" charset="0"/>
              </a:rPr>
              <a:t>  Ngày 3/2 trở thành ngày kỉ niệm của Đảng Cộng sản </a:t>
            </a:r>
          </a:p>
        </p:txBody>
      </p:sp>
      <p:sp>
        <p:nvSpPr>
          <p:cNvPr id="156682" name="Oval 10"/>
          <p:cNvSpPr>
            <a:spLocks noChangeArrowheads="1"/>
          </p:cNvSpPr>
          <p:nvPr/>
        </p:nvSpPr>
        <p:spPr bwMode="auto">
          <a:xfrm>
            <a:off x="441325" y="1095375"/>
            <a:ext cx="457200" cy="45720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156683" name="Oval 11"/>
          <p:cNvSpPr>
            <a:spLocks noChangeArrowheads="1"/>
          </p:cNvSpPr>
          <p:nvPr/>
        </p:nvSpPr>
        <p:spPr bwMode="auto">
          <a:xfrm>
            <a:off x="381000" y="1905000"/>
            <a:ext cx="457200" cy="45720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156684" name="Oval 12"/>
          <p:cNvSpPr>
            <a:spLocks noChangeArrowheads="1"/>
          </p:cNvSpPr>
          <p:nvPr/>
        </p:nvSpPr>
        <p:spPr bwMode="auto">
          <a:xfrm>
            <a:off x="365125" y="4095750"/>
            <a:ext cx="457200" cy="45720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156685" name="Oval 13"/>
          <p:cNvSpPr>
            <a:spLocks noChangeArrowheads="1"/>
          </p:cNvSpPr>
          <p:nvPr/>
        </p:nvSpPr>
        <p:spPr bwMode="auto">
          <a:xfrm>
            <a:off x="384175" y="3505200"/>
            <a:ext cx="457200" cy="45720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156686" name="Oval 14"/>
          <p:cNvSpPr>
            <a:spLocks noChangeArrowheads="1"/>
          </p:cNvSpPr>
          <p:nvPr/>
        </p:nvSpPr>
        <p:spPr bwMode="auto">
          <a:xfrm>
            <a:off x="349250" y="4972050"/>
            <a:ext cx="457200" cy="45720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diamond(in)">
                                      <p:cBhvr>
                                        <p:cTn id="7" dur="2000"/>
                                        <p:tgtEl>
                                          <p:spTgt spid="156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675"/>
                                        </p:tgtEl>
                                        <p:attrNameLst>
                                          <p:attrName>style.visibility</p:attrName>
                                        </p:attrNameLst>
                                      </p:cBhvr>
                                      <p:to>
                                        <p:strVal val="visible"/>
                                      </p:to>
                                    </p:set>
                                    <p:animEffect transition="in" filter="fade">
                                      <p:cBhvr>
                                        <p:cTn id="12" dur="2000"/>
                                        <p:tgtEl>
                                          <p:spTgt spid="1566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6676"/>
                                        </p:tgtEl>
                                        <p:attrNameLst>
                                          <p:attrName>style.visibility</p:attrName>
                                        </p:attrNameLst>
                                      </p:cBhvr>
                                      <p:to>
                                        <p:strVal val="visible"/>
                                      </p:to>
                                    </p:set>
                                    <p:animEffect transition="in" filter="fade">
                                      <p:cBhvr>
                                        <p:cTn id="15" dur="2000"/>
                                        <p:tgtEl>
                                          <p:spTgt spid="1566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6677"/>
                                        </p:tgtEl>
                                        <p:attrNameLst>
                                          <p:attrName>style.visibility</p:attrName>
                                        </p:attrNameLst>
                                      </p:cBhvr>
                                      <p:to>
                                        <p:strVal val="visible"/>
                                      </p:to>
                                    </p:set>
                                    <p:animEffect transition="in" filter="fade">
                                      <p:cBhvr>
                                        <p:cTn id="18" dur="2000"/>
                                        <p:tgtEl>
                                          <p:spTgt spid="1566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6678"/>
                                        </p:tgtEl>
                                        <p:attrNameLst>
                                          <p:attrName>style.visibility</p:attrName>
                                        </p:attrNameLst>
                                      </p:cBhvr>
                                      <p:to>
                                        <p:strVal val="visible"/>
                                      </p:to>
                                    </p:set>
                                    <p:animEffect transition="in" filter="fade">
                                      <p:cBhvr>
                                        <p:cTn id="21" dur="2000"/>
                                        <p:tgtEl>
                                          <p:spTgt spid="15667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6679"/>
                                        </p:tgtEl>
                                        <p:attrNameLst>
                                          <p:attrName>style.visibility</p:attrName>
                                        </p:attrNameLst>
                                      </p:cBhvr>
                                      <p:to>
                                        <p:strVal val="visible"/>
                                      </p:to>
                                    </p:set>
                                    <p:animEffect transition="in" filter="fade">
                                      <p:cBhvr>
                                        <p:cTn id="24" dur="2000"/>
                                        <p:tgtEl>
                                          <p:spTgt spid="15667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6680"/>
                                        </p:tgtEl>
                                        <p:attrNameLst>
                                          <p:attrName>style.visibility</p:attrName>
                                        </p:attrNameLst>
                                      </p:cBhvr>
                                      <p:to>
                                        <p:strVal val="visible"/>
                                      </p:to>
                                    </p:set>
                                    <p:animEffect transition="in" filter="fade">
                                      <p:cBhvr>
                                        <p:cTn id="27" dur="2000"/>
                                        <p:tgtEl>
                                          <p:spTgt spid="15668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6681"/>
                                        </p:tgtEl>
                                        <p:attrNameLst>
                                          <p:attrName>style.visibility</p:attrName>
                                        </p:attrNameLst>
                                      </p:cBhvr>
                                      <p:to>
                                        <p:strVal val="visible"/>
                                      </p:to>
                                    </p:set>
                                    <p:animEffect transition="in" filter="fade">
                                      <p:cBhvr>
                                        <p:cTn id="30" dur="2000"/>
                                        <p:tgtEl>
                                          <p:spTgt spid="15668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6682"/>
                                        </p:tgtEl>
                                        <p:attrNameLst>
                                          <p:attrName>style.visibility</p:attrName>
                                        </p:attrNameLst>
                                      </p:cBhvr>
                                      <p:to>
                                        <p:strVal val="visible"/>
                                      </p:to>
                                    </p:set>
                                    <p:anim calcmode="lin" valueType="num">
                                      <p:cBhvr additive="base">
                                        <p:cTn id="35" dur="500" fill="hold"/>
                                        <p:tgtEl>
                                          <p:spTgt spid="156682"/>
                                        </p:tgtEl>
                                        <p:attrNameLst>
                                          <p:attrName>ppt_x</p:attrName>
                                        </p:attrNameLst>
                                      </p:cBhvr>
                                      <p:tavLst>
                                        <p:tav tm="0">
                                          <p:val>
                                            <p:strVal val="#ppt_x"/>
                                          </p:val>
                                        </p:tav>
                                        <p:tav tm="100000">
                                          <p:val>
                                            <p:strVal val="#ppt_x"/>
                                          </p:val>
                                        </p:tav>
                                      </p:tavLst>
                                    </p:anim>
                                    <p:anim calcmode="lin" valueType="num">
                                      <p:cBhvr additive="base">
                                        <p:cTn id="36" dur="500" fill="hold"/>
                                        <p:tgtEl>
                                          <p:spTgt spid="15668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6683"/>
                                        </p:tgtEl>
                                        <p:attrNameLst>
                                          <p:attrName>style.visibility</p:attrName>
                                        </p:attrNameLst>
                                      </p:cBhvr>
                                      <p:to>
                                        <p:strVal val="visible"/>
                                      </p:to>
                                    </p:set>
                                    <p:anim calcmode="lin" valueType="num">
                                      <p:cBhvr additive="base">
                                        <p:cTn id="41" dur="500" fill="hold"/>
                                        <p:tgtEl>
                                          <p:spTgt spid="156683"/>
                                        </p:tgtEl>
                                        <p:attrNameLst>
                                          <p:attrName>ppt_x</p:attrName>
                                        </p:attrNameLst>
                                      </p:cBhvr>
                                      <p:tavLst>
                                        <p:tav tm="0">
                                          <p:val>
                                            <p:strVal val="#ppt_x"/>
                                          </p:val>
                                        </p:tav>
                                        <p:tav tm="100000">
                                          <p:val>
                                            <p:strVal val="#ppt_x"/>
                                          </p:val>
                                        </p:tav>
                                      </p:tavLst>
                                    </p:anim>
                                    <p:anim calcmode="lin" valueType="num">
                                      <p:cBhvr additive="base">
                                        <p:cTn id="42" dur="500" fill="hold"/>
                                        <p:tgtEl>
                                          <p:spTgt spid="15668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56685"/>
                                        </p:tgtEl>
                                        <p:attrNameLst>
                                          <p:attrName>style.visibility</p:attrName>
                                        </p:attrNameLst>
                                      </p:cBhvr>
                                      <p:to>
                                        <p:strVal val="visible"/>
                                      </p:to>
                                    </p:set>
                                    <p:animEffect transition="in" filter="wedge">
                                      <p:cBhvr>
                                        <p:cTn id="47" dur="2000"/>
                                        <p:tgtEl>
                                          <p:spTgt spid="1566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6684"/>
                                        </p:tgtEl>
                                        <p:attrNameLst>
                                          <p:attrName>style.visibility</p:attrName>
                                        </p:attrNameLst>
                                      </p:cBhvr>
                                      <p:to>
                                        <p:strVal val="visible"/>
                                      </p:to>
                                    </p:set>
                                    <p:animEffect transition="in" filter="fade">
                                      <p:cBhvr>
                                        <p:cTn id="52" dur="2000"/>
                                        <p:tgtEl>
                                          <p:spTgt spid="15668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56686"/>
                                        </p:tgtEl>
                                        <p:attrNameLst>
                                          <p:attrName>style.visibility</p:attrName>
                                        </p:attrNameLst>
                                      </p:cBhvr>
                                      <p:to>
                                        <p:strVal val="visible"/>
                                      </p:to>
                                    </p:set>
                                    <p:animEffect transition="in" filter="box(in)">
                                      <p:cBhvr>
                                        <p:cTn id="57" dur="500"/>
                                        <p:tgtEl>
                                          <p:spTgt spid="156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nimBg="1"/>
      <p:bldP spid="156675" grpId="0"/>
      <p:bldP spid="156676" grpId="0"/>
      <p:bldP spid="156677" grpId="0"/>
      <p:bldP spid="156678" grpId="0"/>
      <p:bldP spid="156679" grpId="0"/>
      <p:bldP spid="156680" grpId="0"/>
      <p:bldP spid="156681" grpId="0"/>
      <p:bldP spid="156682" grpId="0" animBg="1"/>
      <p:bldP spid="156683" grpId="0" animBg="1"/>
      <p:bldP spid="156684" grpId="0" animBg="1"/>
      <p:bldP spid="156685" grpId="0" animBg="1"/>
      <p:bldP spid="1566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3505200" y="762000"/>
            <a:ext cx="3200400" cy="762000"/>
          </a:xfrm>
          <a:prstGeom prst="rect">
            <a:avLst/>
          </a:prstGeom>
          <a:noFill/>
          <a:ln w="9525">
            <a:noFill/>
            <a:miter lim="800000"/>
            <a:headEnd/>
            <a:tailEnd/>
          </a:ln>
        </p:spPr>
        <p:txBody>
          <a:bodyPr>
            <a:spAutoFit/>
          </a:bodyPr>
          <a:lstStyle/>
          <a:p>
            <a:pPr>
              <a:spcBef>
                <a:spcPct val="50000"/>
              </a:spcBef>
            </a:pPr>
            <a:r>
              <a:rPr lang="en-US" sz="4400" b="1" u="sng">
                <a:solidFill>
                  <a:srgbClr val="006600"/>
                </a:solidFill>
                <a:latin typeface=".VnTime" pitchFamily="34" charset="0"/>
              </a:rPr>
              <a:t>Ghi nhí</a:t>
            </a:r>
          </a:p>
        </p:txBody>
      </p:sp>
      <p:sp>
        <p:nvSpPr>
          <p:cNvPr id="172035" name="Text Box 3"/>
          <p:cNvSpPr txBox="1">
            <a:spLocks noChangeArrowheads="1"/>
          </p:cNvSpPr>
          <p:nvPr/>
        </p:nvSpPr>
        <p:spPr bwMode="auto">
          <a:xfrm>
            <a:off x="520700" y="1752600"/>
            <a:ext cx="8001000" cy="831850"/>
          </a:xfrm>
          <a:prstGeom prst="rect">
            <a:avLst/>
          </a:prstGeom>
          <a:solidFill>
            <a:srgbClr val="F8FED2"/>
          </a:solidFill>
          <a:ln w="9525">
            <a:solidFill>
              <a:srgbClr val="008000"/>
            </a:solidFill>
            <a:miter lim="800000"/>
            <a:headEnd/>
            <a:tailEnd/>
          </a:ln>
        </p:spPr>
        <p:txBody>
          <a:bodyPr>
            <a:spAutoFit/>
          </a:bodyPr>
          <a:lstStyle/>
          <a:p>
            <a:pPr>
              <a:spcBef>
                <a:spcPct val="50000"/>
              </a:spcBef>
            </a:pPr>
            <a:r>
              <a:rPr lang="en-US" sz="2400" b="1" i="1">
                <a:solidFill>
                  <a:srgbClr val="FF0000"/>
                </a:solidFill>
                <a:latin typeface=".VnTime" pitchFamily="34" charset="0"/>
              </a:rPr>
              <a:t>Ngµy 3 /2 /1930 §¶ng Céng s¶n ViÖt Nam ra ®êi, ®· l·nh ®¹o c¸ch m¹ng ViÖt Nam dµnh nhiÒu th¾ng lîi to lín.</a:t>
            </a:r>
          </a:p>
        </p:txBody>
      </p:sp>
      <p:sp>
        <p:nvSpPr>
          <p:cNvPr id="172036" name="Text Box 4"/>
          <p:cNvSpPr txBox="1">
            <a:spLocks noChangeArrowheads="1"/>
          </p:cNvSpPr>
          <p:nvPr/>
        </p:nvSpPr>
        <p:spPr bwMode="auto">
          <a:xfrm>
            <a:off x="342900" y="2571750"/>
            <a:ext cx="762000" cy="762000"/>
          </a:xfrm>
          <a:prstGeom prst="rect">
            <a:avLst/>
          </a:prstGeom>
          <a:noFill/>
          <a:ln w="9525">
            <a:noFill/>
            <a:miter lim="800000"/>
            <a:headEnd/>
            <a:tailEnd/>
          </a:ln>
        </p:spPr>
        <p:txBody>
          <a:bodyPr>
            <a:spAutoFit/>
          </a:bodyPr>
          <a:lstStyle/>
          <a:p>
            <a:pPr>
              <a:spcBef>
                <a:spcPct val="50000"/>
              </a:spcBef>
            </a:pPr>
            <a:r>
              <a:rPr lang="en-US" sz="4400" b="1">
                <a:solidFill>
                  <a:srgbClr val="FF3399"/>
                </a:solidFill>
                <a:latin typeface=".VnTime" pitchFamily="34" charset="0"/>
              </a:rPr>
              <a:t>?</a:t>
            </a:r>
          </a:p>
        </p:txBody>
      </p:sp>
      <p:grpSp>
        <p:nvGrpSpPr>
          <p:cNvPr id="172038" name="Group 6"/>
          <p:cNvGrpSpPr>
            <a:grpSpLocks/>
          </p:cNvGrpSpPr>
          <p:nvPr/>
        </p:nvGrpSpPr>
        <p:grpSpPr bwMode="auto">
          <a:xfrm>
            <a:off x="3048000" y="4000500"/>
            <a:ext cx="3505200" cy="1485900"/>
            <a:chOff x="1824" y="720"/>
            <a:chExt cx="1872" cy="912"/>
          </a:xfrm>
        </p:grpSpPr>
        <p:sp>
          <p:nvSpPr>
            <p:cNvPr id="31750" name="AutoShape 7"/>
            <p:cNvSpPr>
              <a:spLocks noChangeArrowheads="1"/>
            </p:cNvSpPr>
            <p:nvPr/>
          </p:nvSpPr>
          <p:spPr bwMode="auto">
            <a:xfrm>
              <a:off x="1824" y="720"/>
              <a:ext cx="1872" cy="912"/>
            </a:xfrm>
            <a:prstGeom prst="cloudCallout">
              <a:avLst>
                <a:gd name="adj1" fmla="val -68111"/>
                <a:gd name="adj2" fmla="val -84208"/>
              </a:avLst>
            </a:prstGeom>
            <a:solidFill>
              <a:srgbClr val="FFFF00"/>
            </a:solidFill>
            <a:ln w="9525">
              <a:solidFill>
                <a:srgbClr val="CC0000"/>
              </a:solidFill>
              <a:round/>
              <a:headEnd/>
              <a:tailEnd/>
            </a:ln>
          </p:spPr>
          <p:txBody>
            <a:bodyPr/>
            <a:lstStyle/>
            <a:p>
              <a:endParaRPr lang="en-US" b="1">
                <a:latin typeface="Calibri" pitchFamily="34" charset="0"/>
              </a:endParaRPr>
            </a:p>
          </p:txBody>
        </p:sp>
        <p:sp>
          <p:nvSpPr>
            <p:cNvPr id="172040" name="Text Box 8"/>
            <p:cNvSpPr txBox="1">
              <a:spLocks noChangeArrowheads="1"/>
            </p:cNvSpPr>
            <p:nvPr/>
          </p:nvSpPr>
          <p:spPr bwMode="auto">
            <a:xfrm>
              <a:off x="2016" y="816"/>
              <a:ext cx="1490" cy="431"/>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Bef>
                  <a:spcPts val="0"/>
                </a:spcBef>
                <a:spcAft>
                  <a:spcPts val="0"/>
                </a:spcAft>
                <a:defRPr/>
              </a:pPr>
              <a:r>
                <a:rPr lang="en-US" sz="2000" b="1">
                  <a:solidFill>
                    <a:srgbClr val="0000FF"/>
                  </a:solidFill>
                  <a:effectLst>
                    <a:outerShdw blurRad="38100" dist="38100" dir="2700000" algn="tl">
                      <a:srgbClr val="C0C0C0"/>
                    </a:outerShdw>
                  </a:effectLst>
                  <a:latin typeface=".VnTime" pitchFamily="34" charset="0"/>
                </a:rPr>
                <a:t>Ai lµ tæng bÝ th­ ®Çu tiªn cña §¶ng CSVN ?</a:t>
              </a:r>
            </a:p>
          </p:txBody>
        </p:sp>
      </p:grpSp>
      <p:pic>
        <p:nvPicPr>
          <p:cNvPr id="31749" name="Picture 9" descr="Frames PPT 026"/>
          <p:cNvPicPr>
            <a:picLocks noChangeAspect="1" noChangeArrowheads="1"/>
          </p:cNvPicPr>
          <p:nvPr/>
        </p:nvPicPr>
        <p:blipFill>
          <a:blip r:embed="rId2"/>
          <a:srcRect/>
          <a:stretch>
            <a:fillRect/>
          </a:stretch>
        </p:blipFill>
        <p:spPr bwMode="auto">
          <a:xfrm>
            <a:off x="-228600" y="-179388"/>
            <a:ext cx="9677400" cy="73152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barn(inHorizontal)">
                                      <p:cBhvr>
                                        <p:cTn id="7" dur="500"/>
                                        <p:tgtEl>
                                          <p:spTgt spid="172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72035"/>
                                        </p:tgtEl>
                                        <p:attrNameLst>
                                          <p:attrName>style.visibility</p:attrName>
                                        </p:attrNameLst>
                                      </p:cBhvr>
                                      <p:to>
                                        <p:strVal val="visible"/>
                                      </p:to>
                                    </p:set>
                                    <p:animEffect transition="in" filter="barn(inHorizontal)">
                                      <p:cBhvr>
                                        <p:cTn id="12" dur="500"/>
                                        <p:tgtEl>
                                          <p:spTgt spid="172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2036"/>
                                        </p:tgtEl>
                                        <p:attrNameLst>
                                          <p:attrName>style.visibility</p:attrName>
                                        </p:attrNameLst>
                                      </p:cBhvr>
                                      <p:to>
                                        <p:strVal val="visible"/>
                                      </p:to>
                                    </p:set>
                                    <p:animEffect transition="in" filter="blinds(horizontal)">
                                      <p:cBhvr>
                                        <p:cTn id="17" dur="500"/>
                                        <p:tgtEl>
                                          <p:spTgt spid="1720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172036"/>
                                        </p:tgtEl>
                                      </p:cBhvr>
                                    </p:animEffect>
                                    <p:set>
                                      <p:cBhvr>
                                        <p:cTn id="22" dur="1" fill="hold">
                                          <p:stCondLst>
                                            <p:cond delay="499"/>
                                          </p:stCondLst>
                                        </p:cTn>
                                        <p:tgtEl>
                                          <p:spTgt spid="17203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2038"/>
                                        </p:tgtEl>
                                        <p:attrNameLst>
                                          <p:attrName>style.visibility</p:attrName>
                                        </p:attrNameLst>
                                      </p:cBhvr>
                                      <p:to>
                                        <p:strVal val="visible"/>
                                      </p:to>
                                    </p:set>
                                    <p:anim calcmode="lin" valueType="num">
                                      <p:cBhvr additive="base">
                                        <p:cTn id="27" dur="500" fill="hold"/>
                                        <p:tgtEl>
                                          <p:spTgt spid="172038"/>
                                        </p:tgtEl>
                                        <p:attrNameLst>
                                          <p:attrName>ppt_x</p:attrName>
                                        </p:attrNameLst>
                                      </p:cBhvr>
                                      <p:tavLst>
                                        <p:tav tm="0">
                                          <p:val>
                                            <p:strVal val="#ppt_x"/>
                                          </p:val>
                                        </p:tav>
                                        <p:tav tm="100000">
                                          <p:val>
                                            <p:strVal val="#ppt_x"/>
                                          </p:val>
                                        </p:tav>
                                      </p:tavLst>
                                    </p:anim>
                                    <p:anim calcmode="lin" valueType="num">
                                      <p:cBhvr additive="base">
                                        <p:cTn id="28" dur="500" fill="hold"/>
                                        <p:tgtEl>
                                          <p:spTgt spid="172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animBg="1"/>
      <p:bldP spid="172036" grpId="0"/>
      <p:bldP spid="17203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Frames PPT 02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45766" name="Picture 6" descr="Hình:TranPhu.gif">
            <a:hlinkClick r:id="rId3"/>
          </p:cNvPr>
          <p:cNvPicPr>
            <a:picLocks noChangeAspect="1" noChangeArrowheads="1"/>
          </p:cNvPicPr>
          <p:nvPr/>
        </p:nvPicPr>
        <p:blipFill>
          <a:blip r:embed="rId4"/>
          <a:srcRect/>
          <a:stretch>
            <a:fillRect/>
          </a:stretch>
        </p:blipFill>
        <p:spPr bwMode="auto">
          <a:xfrm>
            <a:off x="1752600" y="838200"/>
            <a:ext cx="4191000" cy="5181600"/>
          </a:xfrm>
          <a:prstGeom prst="rect">
            <a:avLst/>
          </a:prstGeom>
          <a:noFill/>
          <a:ln w="57150" cmpd="thickThin">
            <a:solidFill>
              <a:srgbClr val="CC3300"/>
            </a:solidFill>
            <a:miter lim="800000"/>
            <a:headEnd/>
            <a:tailEnd/>
          </a:ln>
        </p:spPr>
      </p:pic>
      <p:sp>
        <p:nvSpPr>
          <p:cNvPr id="32771" name="Rectangle 7"/>
          <p:cNvSpPr>
            <a:spLocks noChangeArrowheads="1"/>
          </p:cNvSpPr>
          <p:nvPr/>
        </p:nvSpPr>
        <p:spPr bwMode="auto">
          <a:xfrm>
            <a:off x="6089650" y="5576888"/>
            <a:ext cx="2263775" cy="400050"/>
          </a:xfrm>
          <a:prstGeom prst="rect">
            <a:avLst/>
          </a:prstGeom>
          <a:noFill/>
          <a:ln w="9525">
            <a:noFill/>
            <a:miter lim="800000"/>
            <a:headEnd/>
            <a:tailEnd/>
          </a:ln>
        </p:spPr>
        <p:txBody>
          <a:bodyPr wrap="none">
            <a:spAutoFit/>
          </a:bodyPr>
          <a:lstStyle/>
          <a:p>
            <a:r>
              <a:rPr lang="en-US" sz="2000" b="1">
                <a:solidFill>
                  <a:srgbClr val="3333FF"/>
                </a:solidFill>
                <a:latin typeface="Times New Roman" pitchFamily="18" charset="0"/>
                <a:cs typeface="Times New Roman" pitchFamily="18" charset="0"/>
              </a:rPr>
              <a:t>Đồng chí Trần Phú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45766"/>
                                        </p:tgtEl>
                                        <p:attrNameLst>
                                          <p:attrName>style.visibility</p:attrName>
                                        </p:attrNameLst>
                                      </p:cBhvr>
                                      <p:to>
                                        <p:strVal val="visible"/>
                                      </p:to>
                                    </p:set>
                                    <p:animEffect transition="in" filter="fade">
                                      <p:cBhvr>
                                        <p:cTn id="7" dur="1000"/>
                                        <p:tgtEl>
                                          <p:spTgt spid="245766"/>
                                        </p:tgtEl>
                                      </p:cBhvr>
                                    </p:animEffect>
                                    <p:anim calcmode="lin" valueType="num">
                                      <p:cBhvr>
                                        <p:cTn id="8" dur="1000" fill="hold"/>
                                        <p:tgtEl>
                                          <p:spTgt spid="245766"/>
                                        </p:tgtEl>
                                        <p:attrNameLst>
                                          <p:attrName>ppt_x</p:attrName>
                                        </p:attrNameLst>
                                      </p:cBhvr>
                                      <p:tavLst>
                                        <p:tav tm="0">
                                          <p:val>
                                            <p:strVal val="#ppt_x"/>
                                          </p:val>
                                        </p:tav>
                                        <p:tav tm="100000">
                                          <p:val>
                                            <p:strVal val="#ppt_x"/>
                                          </p:val>
                                        </p:tav>
                                      </p:tavLst>
                                    </p:anim>
                                    <p:anim calcmode="lin" valueType="num">
                                      <p:cBhvr>
                                        <p:cTn id="9" dur="1000" fill="hold"/>
                                        <p:tgtEl>
                                          <p:spTgt spid="245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696934ynpid0yk4w"/>
          <p:cNvPicPr>
            <a:picLocks noChangeAspect="1" noChangeArrowheads="1"/>
          </p:cNvPicPr>
          <p:nvPr/>
        </p:nvPicPr>
        <p:blipFill>
          <a:blip r:embed="rId2"/>
          <a:srcRect/>
          <a:stretch>
            <a:fillRect/>
          </a:stretch>
        </p:blipFill>
        <p:spPr bwMode="auto">
          <a:xfrm>
            <a:off x="-9525" y="5229225"/>
            <a:ext cx="735013" cy="1619250"/>
          </a:xfrm>
          <a:prstGeom prst="rect">
            <a:avLst/>
          </a:prstGeom>
          <a:noFill/>
          <a:ln w="9525">
            <a:noFill/>
            <a:miter lim="800000"/>
            <a:headEnd/>
            <a:tailEnd/>
          </a:ln>
        </p:spPr>
      </p:pic>
      <p:pic>
        <p:nvPicPr>
          <p:cNvPr id="33794" name="Picture 3" descr="696934ynpid0yk4w"/>
          <p:cNvPicPr>
            <a:picLocks noChangeAspect="1" noChangeArrowheads="1"/>
          </p:cNvPicPr>
          <p:nvPr/>
        </p:nvPicPr>
        <p:blipFill>
          <a:blip r:embed="rId2"/>
          <a:srcRect/>
          <a:stretch>
            <a:fillRect/>
          </a:stretch>
        </p:blipFill>
        <p:spPr bwMode="auto">
          <a:xfrm>
            <a:off x="8461375" y="5229225"/>
            <a:ext cx="762000" cy="1619250"/>
          </a:xfrm>
          <a:prstGeom prst="rect">
            <a:avLst/>
          </a:prstGeom>
          <a:noFill/>
          <a:ln w="9525">
            <a:noFill/>
            <a:miter lim="800000"/>
            <a:headEnd/>
            <a:tailEnd/>
          </a:ln>
        </p:spPr>
      </p:pic>
      <p:pic>
        <p:nvPicPr>
          <p:cNvPr id="33795" name="Picture 4" descr="699254l1y552pcn8"/>
          <p:cNvPicPr>
            <a:picLocks noChangeAspect="1" noChangeArrowheads="1"/>
          </p:cNvPicPr>
          <p:nvPr/>
        </p:nvPicPr>
        <p:blipFill>
          <a:blip r:embed="rId3"/>
          <a:srcRect/>
          <a:stretch>
            <a:fillRect/>
          </a:stretch>
        </p:blipFill>
        <p:spPr bwMode="auto">
          <a:xfrm>
            <a:off x="-153988" y="-288925"/>
            <a:ext cx="1093788" cy="2009775"/>
          </a:xfrm>
          <a:prstGeom prst="rect">
            <a:avLst/>
          </a:prstGeom>
          <a:noFill/>
          <a:ln w="9525">
            <a:noFill/>
            <a:miter lim="800000"/>
            <a:headEnd/>
            <a:tailEnd/>
          </a:ln>
        </p:spPr>
      </p:pic>
      <p:pic>
        <p:nvPicPr>
          <p:cNvPr id="33796" name="Picture 5" descr="699254l1y552pcn8"/>
          <p:cNvPicPr>
            <a:picLocks noChangeAspect="1" noChangeArrowheads="1"/>
          </p:cNvPicPr>
          <p:nvPr/>
        </p:nvPicPr>
        <p:blipFill>
          <a:blip r:embed="rId3"/>
          <a:srcRect/>
          <a:stretch>
            <a:fillRect/>
          </a:stretch>
        </p:blipFill>
        <p:spPr bwMode="auto">
          <a:xfrm>
            <a:off x="8172450" y="-215900"/>
            <a:ext cx="1143000" cy="2009775"/>
          </a:xfrm>
          <a:prstGeom prst="rect">
            <a:avLst/>
          </a:prstGeom>
          <a:noFill/>
          <a:ln w="9525">
            <a:noFill/>
            <a:miter lim="800000"/>
            <a:headEnd/>
            <a:tailEnd/>
          </a:ln>
        </p:spPr>
      </p:pic>
      <p:pic>
        <p:nvPicPr>
          <p:cNvPr id="20486" name="Picture 6" descr="nguyenphutrong-1355384834-500x-6405-5041-1416542356"/>
          <p:cNvPicPr>
            <a:picLocks noChangeAspect="1" noChangeArrowheads="1"/>
          </p:cNvPicPr>
          <p:nvPr/>
        </p:nvPicPr>
        <p:blipFill>
          <a:blip r:embed="rId4"/>
          <a:srcRect/>
          <a:stretch>
            <a:fillRect/>
          </a:stretch>
        </p:blipFill>
        <p:spPr bwMode="auto">
          <a:xfrm>
            <a:off x="1189038" y="622300"/>
            <a:ext cx="6840537" cy="5400675"/>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wedge">
                                      <p:cBhvr>
                                        <p:cTn id="7" dur="2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000px-Communist_Party_of_Vietnam_flag"/>
          <p:cNvPicPr>
            <a:picLocks noChangeAspect="1" noChangeArrowheads="1"/>
          </p:cNvPicPr>
          <p:nvPr/>
        </p:nvPicPr>
        <p:blipFill>
          <a:blip r:embed="rId2"/>
          <a:srcRect/>
          <a:stretch>
            <a:fillRect/>
          </a:stretch>
        </p:blipFill>
        <p:spPr bwMode="auto">
          <a:xfrm>
            <a:off x="469900" y="765175"/>
            <a:ext cx="8280400" cy="5040313"/>
          </a:xfrm>
          <a:prstGeom prst="rect">
            <a:avLst/>
          </a:prstGeom>
          <a:noFill/>
          <a:ln w="9525">
            <a:noFill/>
            <a:miter lim="800000"/>
            <a:headEnd/>
            <a:tailEnd/>
          </a:ln>
        </p:spPr>
      </p:pic>
      <p:pic>
        <p:nvPicPr>
          <p:cNvPr id="34818" name="Picture 3" descr="12512604_1498320950475192_2862032934963216028_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696934ynpid0yk4w"/>
          <p:cNvPicPr>
            <a:picLocks noChangeAspect="1" noChangeArrowheads="1"/>
          </p:cNvPicPr>
          <p:nvPr/>
        </p:nvPicPr>
        <p:blipFill>
          <a:blip r:embed="rId2"/>
          <a:srcRect/>
          <a:stretch>
            <a:fillRect/>
          </a:stretch>
        </p:blipFill>
        <p:spPr bwMode="auto">
          <a:xfrm>
            <a:off x="-9525" y="5229225"/>
            <a:ext cx="735013" cy="1619250"/>
          </a:xfrm>
          <a:prstGeom prst="rect">
            <a:avLst/>
          </a:prstGeom>
          <a:noFill/>
          <a:ln w="9525">
            <a:noFill/>
            <a:miter lim="800000"/>
            <a:headEnd/>
            <a:tailEnd/>
          </a:ln>
        </p:spPr>
      </p:pic>
      <p:pic>
        <p:nvPicPr>
          <p:cNvPr id="35842" name="Picture 3" descr="696934ynpid0yk4w"/>
          <p:cNvPicPr>
            <a:picLocks noChangeAspect="1" noChangeArrowheads="1"/>
          </p:cNvPicPr>
          <p:nvPr/>
        </p:nvPicPr>
        <p:blipFill>
          <a:blip r:embed="rId2"/>
          <a:srcRect/>
          <a:stretch>
            <a:fillRect/>
          </a:stretch>
        </p:blipFill>
        <p:spPr bwMode="auto">
          <a:xfrm>
            <a:off x="8461375" y="5229225"/>
            <a:ext cx="762000" cy="1619250"/>
          </a:xfrm>
          <a:prstGeom prst="rect">
            <a:avLst/>
          </a:prstGeom>
          <a:noFill/>
          <a:ln w="9525">
            <a:noFill/>
            <a:miter lim="800000"/>
            <a:headEnd/>
            <a:tailEnd/>
          </a:ln>
        </p:spPr>
      </p:pic>
      <p:pic>
        <p:nvPicPr>
          <p:cNvPr id="35843" name="Picture 4" descr="699254l1y552pcn8"/>
          <p:cNvPicPr>
            <a:picLocks noChangeAspect="1" noChangeArrowheads="1"/>
          </p:cNvPicPr>
          <p:nvPr/>
        </p:nvPicPr>
        <p:blipFill>
          <a:blip r:embed="rId3"/>
          <a:srcRect/>
          <a:stretch>
            <a:fillRect/>
          </a:stretch>
        </p:blipFill>
        <p:spPr bwMode="auto">
          <a:xfrm>
            <a:off x="-153988" y="-288925"/>
            <a:ext cx="1093788" cy="2009775"/>
          </a:xfrm>
          <a:prstGeom prst="rect">
            <a:avLst/>
          </a:prstGeom>
          <a:noFill/>
          <a:ln w="9525">
            <a:noFill/>
            <a:miter lim="800000"/>
            <a:headEnd/>
            <a:tailEnd/>
          </a:ln>
        </p:spPr>
      </p:pic>
      <p:pic>
        <p:nvPicPr>
          <p:cNvPr id="35844" name="Picture 5" descr="699254l1y552pcn8"/>
          <p:cNvPicPr>
            <a:picLocks noChangeAspect="1" noChangeArrowheads="1"/>
          </p:cNvPicPr>
          <p:nvPr/>
        </p:nvPicPr>
        <p:blipFill>
          <a:blip r:embed="rId3"/>
          <a:srcRect/>
          <a:stretch>
            <a:fillRect/>
          </a:stretch>
        </p:blipFill>
        <p:spPr bwMode="auto">
          <a:xfrm>
            <a:off x="8172450" y="-215900"/>
            <a:ext cx="1143000" cy="2009775"/>
          </a:xfrm>
          <a:prstGeom prst="rect">
            <a:avLst/>
          </a:prstGeom>
          <a:noFill/>
          <a:ln w="9525">
            <a:noFill/>
            <a:miter lim="800000"/>
            <a:headEnd/>
            <a:tailEnd/>
          </a:ln>
        </p:spPr>
      </p:pic>
      <p:pic>
        <p:nvPicPr>
          <p:cNvPr id="35845" name="Picture 6" descr="Ngã_tư_cầu_quay"/>
          <p:cNvPicPr>
            <a:picLocks noChangeAspect="1" noChangeArrowheads="1"/>
          </p:cNvPicPr>
          <p:nvPr/>
        </p:nvPicPr>
        <p:blipFill>
          <a:blip r:embed="rId4"/>
          <a:srcRect/>
          <a:stretch>
            <a:fillRect/>
          </a:stretch>
        </p:blipFill>
        <p:spPr bwMode="auto">
          <a:xfrm>
            <a:off x="692150" y="549275"/>
            <a:ext cx="7696200" cy="575945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3810000" y="304800"/>
            <a:ext cx="2971800" cy="457200"/>
          </a:xfrm>
          <a:prstGeom prst="rect">
            <a:avLst/>
          </a:prstGeom>
          <a:noFill/>
          <a:ln w="9525">
            <a:noFill/>
            <a:miter lim="800000"/>
            <a:headEnd/>
            <a:tailEnd/>
          </a:ln>
        </p:spPr>
        <p:txBody>
          <a:bodyPr>
            <a:spAutoFit/>
          </a:bodyPr>
          <a:lstStyle/>
          <a:p>
            <a:pPr>
              <a:spcBef>
                <a:spcPct val="50000"/>
              </a:spcBef>
            </a:pPr>
            <a:r>
              <a:rPr lang="en-US" sz="2400" b="1" u="sng">
                <a:solidFill>
                  <a:schemeClr val="accent2"/>
                </a:solidFill>
                <a:latin typeface="Times New Roman" pitchFamily="18" charset="0"/>
                <a:cs typeface="Times New Roman" pitchFamily="18" charset="0"/>
              </a:rPr>
              <a:t>ÔN BÀI CŨ</a:t>
            </a:r>
          </a:p>
        </p:txBody>
      </p:sp>
      <p:sp>
        <p:nvSpPr>
          <p:cNvPr id="184323" name="Text Box 3"/>
          <p:cNvSpPr txBox="1">
            <a:spLocks noChangeArrowheads="1"/>
          </p:cNvSpPr>
          <p:nvPr/>
        </p:nvSpPr>
        <p:spPr bwMode="auto">
          <a:xfrm>
            <a:off x="36513" y="1066800"/>
            <a:ext cx="8458200" cy="457200"/>
          </a:xfrm>
          <a:prstGeom prst="rect">
            <a:avLst/>
          </a:prstGeom>
          <a:noFill/>
          <a:ln w="9525">
            <a:noFill/>
            <a:miter lim="800000"/>
            <a:headEnd/>
            <a:tailEnd/>
          </a:ln>
        </p:spPr>
        <p:txBody>
          <a:bodyPr>
            <a:spAutoFit/>
          </a:bodyPr>
          <a:lstStyle/>
          <a:p>
            <a:pPr>
              <a:spcBef>
                <a:spcPct val="50000"/>
              </a:spcBef>
            </a:pPr>
            <a:r>
              <a:rPr lang="en-US" sz="2400" b="1">
                <a:solidFill>
                  <a:srgbClr val="FF3399"/>
                </a:solidFill>
                <a:latin typeface="Times New Roman" pitchFamily="18" charset="0"/>
                <a:cs typeface="Times New Roman" pitchFamily="18" charset="0"/>
              </a:rPr>
              <a:t> </a:t>
            </a:r>
            <a:r>
              <a:rPr lang="en-US" sz="2400">
                <a:solidFill>
                  <a:srgbClr val="FF3399"/>
                </a:solidFill>
                <a:latin typeface="Times New Roman" pitchFamily="18" charset="0"/>
                <a:cs typeface="Times New Roman" pitchFamily="18" charset="0"/>
              </a:rPr>
              <a:t>-</a:t>
            </a:r>
            <a:r>
              <a:rPr lang="en-US" sz="2400" b="1">
                <a:solidFill>
                  <a:srgbClr val="FF3399"/>
                </a:solidFill>
                <a:latin typeface="Times New Roman" pitchFamily="18" charset="0"/>
                <a:cs typeface="Times New Roman" pitchFamily="18" charset="0"/>
              </a:rPr>
              <a:t> </a:t>
            </a:r>
            <a:r>
              <a:rPr lang="en-US" sz="2400" b="1">
                <a:solidFill>
                  <a:schemeClr val="folHlink"/>
                </a:solidFill>
                <a:latin typeface="Times New Roman" pitchFamily="18" charset="0"/>
                <a:cs typeface="Times New Roman" pitchFamily="18" charset="0"/>
              </a:rPr>
              <a:t>Vì sao Nguyễn Ái Quốc quyết chí ra đi tìm đường cứu nước ?</a:t>
            </a:r>
          </a:p>
        </p:txBody>
      </p:sp>
      <p:sp>
        <p:nvSpPr>
          <p:cNvPr id="184324" name="Text Box 4"/>
          <p:cNvSpPr txBox="1">
            <a:spLocks noChangeArrowheads="1"/>
          </p:cNvSpPr>
          <p:nvPr/>
        </p:nvSpPr>
        <p:spPr bwMode="auto">
          <a:xfrm>
            <a:off x="36513" y="1752600"/>
            <a:ext cx="8382000" cy="457200"/>
          </a:xfrm>
          <a:prstGeom prst="rect">
            <a:avLst/>
          </a:prstGeom>
          <a:noFill/>
          <a:ln w="9525">
            <a:noFill/>
            <a:miter lim="800000"/>
            <a:headEnd/>
            <a:tailEnd/>
          </a:ln>
        </p:spPr>
        <p:txBody>
          <a:bodyPr>
            <a:spAutoFit/>
          </a:bodyPr>
          <a:lstStyle/>
          <a:p>
            <a:pPr>
              <a:spcBef>
                <a:spcPct val="50000"/>
              </a:spcBef>
            </a:pPr>
            <a:r>
              <a:rPr lang="en-US" sz="2400" b="1">
                <a:solidFill>
                  <a:srgbClr val="FF3399"/>
                </a:solidFill>
                <a:latin typeface=".VnTime" pitchFamily="34" charset="0"/>
              </a:rPr>
              <a:t> </a:t>
            </a:r>
            <a:r>
              <a:rPr lang="en-US" sz="2400" b="1">
                <a:solidFill>
                  <a:srgbClr val="FF3399"/>
                </a:solidFill>
                <a:latin typeface="Times New Roman" pitchFamily="18" charset="0"/>
              </a:rPr>
              <a:t>-</a:t>
            </a:r>
            <a:r>
              <a:rPr lang="en-US" sz="2400" b="1">
                <a:solidFill>
                  <a:schemeClr val="folHlink"/>
                </a:solidFill>
                <a:latin typeface="Times New Roman" pitchFamily="18" charset="0"/>
              </a:rPr>
              <a:t>Vì sao bến cảng Nhà Rồng được công nhận là di tích lịch sử ?</a:t>
            </a:r>
          </a:p>
        </p:txBody>
      </p:sp>
      <p:grpSp>
        <p:nvGrpSpPr>
          <p:cNvPr id="16388" name="Group 5"/>
          <p:cNvGrpSpPr>
            <a:grpSpLocks/>
          </p:cNvGrpSpPr>
          <p:nvPr/>
        </p:nvGrpSpPr>
        <p:grpSpPr bwMode="auto">
          <a:xfrm>
            <a:off x="2514600" y="158750"/>
            <a:ext cx="914400" cy="831850"/>
            <a:chOff x="192" y="1248"/>
            <a:chExt cx="288" cy="336"/>
          </a:xfrm>
        </p:grpSpPr>
        <p:pic>
          <p:nvPicPr>
            <p:cNvPr id="16391" name="Picture 6" descr="dau hoi"/>
            <p:cNvPicPr>
              <a:picLocks noChangeAspect="1" noChangeArrowheads="1" noCrop="1"/>
            </p:cNvPicPr>
            <p:nvPr/>
          </p:nvPicPr>
          <p:blipFill>
            <a:blip r:embed="rId2"/>
            <a:srcRect/>
            <a:stretch>
              <a:fillRect/>
            </a:stretch>
          </p:blipFill>
          <p:spPr bwMode="auto">
            <a:xfrm>
              <a:off x="240" y="1272"/>
              <a:ext cx="181" cy="288"/>
            </a:xfrm>
            <a:prstGeom prst="rect">
              <a:avLst/>
            </a:prstGeom>
            <a:noFill/>
            <a:ln w="9525">
              <a:noFill/>
              <a:miter lim="800000"/>
              <a:headEnd/>
              <a:tailEnd/>
            </a:ln>
          </p:spPr>
        </p:pic>
        <p:sp>
          <p:nvSpPr>
            <p:cNvPr id="16392" name="Rectangle 7"/>
            <p:cNvSpPr>
              <a:spLocks noChangeArrowheads="1"/>
            </p:cNvSpPr>
            <p:nvPr/>
          </p:nvSpPr>
          <p:spPr bwMode="auto">
            <a:xfrm>
              <a:off x="192" y="1248"/>
              <a:ext cx="288" cy="336"/>
            </a:xfrm>
            <a:prstGeom prst="rect">
              <a:avLst/>
            </a:prstGeom>
            <a:noFill/>
            <a:ln w="38100">
              <a:solidFill>
                <a:schemeClr val="bg1"/>
              </a:solidFill>
              <a:miter lim="800000"/>
              <a:headEnd/>
              <a:tailEnd/>
            </a:ln>
          </p:spPr>
          <p:txBody>
            <a:bodyPr wrap="none" anchor="ctr"/>
            <a:lstStyle/>
            <a:p>
              <a:endParaRPr lang="en-US">
                <a:latin typeface="Calibri" pitchFamily="34" charset="0"/>
              </a:endParaRPr>
            </a:p>
          </p:txBody>
        </p:sp>
      </p:grpSp>
      <p:sp>
        <p:nvSpPr>
          <p:cNvPr id="184328" name="Text Box 8"/>
          <p:cNvSpPr txBox="1">
            <a:spLocks noChangeArrowheads="1"/>
          </p:cNvSpPr>
          <p:nvPr/>
        </p:nvSpPr>
        <p:spPr bwMode="auto">
          <a:xfrm>
            <a:off x="228600" y="2514600"/>
            <a:ext cx="8610600" cy="2657475"/>
          </a:xfrm>
          <a:prstGeom prst="rect">
            <a:avLst/>
          </a:prstGeom>
          <a:solidFill>
            <a:srgbClr val="A0FAFE"/>
          </a:solidFill>
          <a:ln w="9525">
            <a:solidFill>
              <a:srgbClr val="3333FF"/>
            </a:solidFill>
            <a:miter lim="800000"/>
            <a:headEnd/>
            <a:tailEnd/>
          </a:ln>
        </p:spPr>
        <p:txBody>
          <a:bodyPr>
            <a:spAutoFit/>
          </a:bodyPr>
          <a:lstStyle/>
          <a:p>
            <a:pPr>
              <a:spcBef>
                <a:spcPct val="50000"/>
              </a:spcBef>
            </a:pPr>
            <a:r>
              <a:rPr lang="en-US" sz="2400" b="1">
                <a:solidFill>
                  <a:srgbClr val="006600"/>
                </a:solidFill>
                <a:latin typeface="Times New Roman" pitchFamily="18" charset="0"/>
                <a:cs typeface="Times New Roman" pitchFamily="18" charset="0"/>
              </a:rPr>
              <a:t>Nguyễn Ái Quốc sinh ra trong một gia đình nhà nho yêu nước và lớn lên trên quê hương giàu truyền thống cách mạng. Anh sớm thấu hiểu được tình cảnh của đất nước và nỗi thống khổ của đồng bào. Nguyễn Ái  Quốc rất khâm phục tinh thần yêu nước của các bậc tiền bối nhưng không tán thành con đường cứu nước của các cụ, vì yêu nước thương dân …Anh quyết chí ra đi tìm đường cứu nước .  </a:t>
            </a:r>
          </a:p>
        </p:txBody>
      </p:sp>
      <p:sp>
        <p:nvSpPr>
          <p:cNvPr id="184329" name="Text Box 9"/>
          <p:cNvSpPr txBox="1">
            <a:spLocks noChangeArrowheads="1"/>
          </p:cNvSpPr>
          <p:nvPr/>
        </p:nvSpPr>
        <p:spPr bwMode="auto">
          <a:xfrm>
            <a:off x="530225" y="2514600"/>
            <a:ext cx="8305800" cy="1196975"/>
          </a:xfrm>
          <a:prstGeom prst="rect">
            <a:avLst/>
          </a:prstGeom>
          <a:solidFill>
            <a:srgbClr val="F6FCA2"/>
          </a:solidFill>
          <a:ln w="9525">
            <a:solidFill>
              <a:srgbClr val="00FF00"/>
            </a:solidFill>
            <a:miter lim="800000"/>
            <a:headEnd/>
            <a:tailEnd/>
          </a:ln>
        </p:spPr>
        <p:txBody>
          <a:bodyPr>
            <a:spAutoFit/>
          </a:bodyPr>
          <a:lstStyle/>
          <a:p>
            <a:pPr>
              <a:spcBef>
                <a:spcPct val="50000"/>
              </a:spcBef>
            </a:pPr>
            <a:r>
              <a:rPr lang="en-US" sz="2400" b="1">
                <a:solidFill>
                  <a:srgbClr val="3333CC"/>
                </a:solidFill>
                <a:latin typeface="Times New Roman" pitchFamily="18" charset="0"/>
                <a:cs typeface="Times New Roman" pitchFamily="18" charset="0"/>
              </a:rPr>
              <a:t>Bến cảng Nhà Rồng được công nhận là di tích lịch sử vì chính nơi đây ngày 5 tháng 6 năm 1911 Nguyễn Ái Quốc đã ra đi tìm đường cứu nước.</a:t>
            </a:r>
            <a:endParaRPr lang="en-US" sz="2400" b="1">
              <a:solidFill>
                <a:srgbClr val="3333CC"/>
              </a:solidFill>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blinds(horizontal)">
                                      <p:cBhvr>
                                        <p:cTn id="7" dur="500"/>
                                        <p:tgtEl>
                                          <p:spTgt spid="184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23"/>
                                        </p:tgtEl>
                                        <p:attrNameLst>
                                          <p:attrName>style.visibility</p:attrName>
                                        </p:attrNameLst>
                                      </p:cBhvr>
                                      <p:to>
                                        <p:strVal val="visible"/>
                                      </p:to>
                                    </p:set>
                                    <p:animEffect transition="in" filter="dissolve">
                                      <p:cBhvr>
                                        <p:cTn id="12" dur="500"/>
                                        <p:tgtEl>
                                          <p:spTgt spid="1843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28"/>
                                        </p:tgtEl>
                                        <p:attrNameLst>
                                          <p:attrName>style.visibility</p:attrName>
                                        </p:attrNameLst>
                                      </p:cBhvr>
                                      <p:to>
                                        <p:strVal val="visible"/>
                                      </p:to>
                                    </p:set>
                                    <p:animEffect transition="in" filter="blinds(horizontal)">
                                      <p:cBhvr>
                                        <p:cTn id="17" dur="500"/>
                                        <p:tgtEl>
                                          <p:spTgt spid="1843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184323"/>
                                        </p:tgtEl>
                                      </p:cBhvr>
                                    </p:animEffect>
                                    <p:set>
                                      <p:cBhvr>
                                        <p:cTn id="22" dur="1" fill="hold">
                                          <p:stCondLst>
                                            <p:cond delay="499"/>
                                          </p:stCondLst>
                                        </p:cTn>
                                        <p:tgtEl>
                                          <p:spTgt spid="184323"/>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184328"/>
                                        </p:tgtEl>
                                      </p:cBhvr>
                                    </p:animEffect>
                                    <p:set>
                                      <p:cBhvr>
                                        <p:cTn id="25" dur="1" fill="hold">
                                          <p:stCondLst>
                                            <p:cond delay="499"/>
                                          </p:stCondLst>
                                        </p:cTn>
                                        <p:tgtEl>
                                          <p:spTgt spid="18432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84324"/>
                                        </p:tgtEl>
                                        <p:attrNameLst>
                                          <p:attrName>style.visibility</p:attrName>
                                        </p:attrNameLst>
                                      </p:cBhvr>
                                      <p:to>
                                        <p:strVal val="visible"/>
                                      </p:to>
                                    </p:set>
                                    <p:anim calcmode="lin" valueType="num">
                                      <p:cBhvr>
                                        <p:cTn id="30" dur="1000" fill="hold"/>
                                        <p:tgtEl>
                                          <p:spTgt spid="184324"/>
                                        </p:tgtEl>
                                        <p:attrNameLst>
                                          <p:attrName>ppt_w</p:attrName>
                                        </p:attrNameLst>
                                      </p:cBhvr>
                                      <p:tavLst>
                                        <p:tav tm="0">
                                          <p:val>
                                            <p:strVal val="#ppt_w*0.70"/>
                                          </p:val>
                                        </p:tav>
                                        <p:tav tm="100000">
                                          <p:val>
                                            <p:strVal val="#ppt_w"/>
                                          </p:val>
                                        </p:tav>
                                      </p:tavLst>
                                    </p:anim>
                                    <p:anim calcmode="lin" valueType="num">
                                      <p:cBhvr>
                                        <p:cTn id="31" dur="1000" fill="hold"/>
                                        <p:tgtEl>
                                          <p:spTgt spid="184324"/>
                                        </p:tgtEl>
                                        <p:attrNameLst>
                                          <p:attrName>ppt_h</p:attrName>
                                        </p:attrNameLst>
                                      </p:cBhvr>
                                      <p:tavLst>
                                        <p:tav tm="0">
                                          <p:val>
                                            <p:strVal val="#ppt_h"/>
                                          </p:val>
                                        </p:tav>
                                        <p:tav tm="100000">
                                          <p:val>
                                            <p:strVal val="#ppt_h"/>
                                          </p:val>
                                        </p:tav>
                                      </p:tavLst>
                                    </p:anim>
                                    <p:animEffect transition="in" filter="fade">
                                      <p:cBhvr>
                                        <p:cTn id="32" dur="1000"/>
                                        <p:tgtEl>
                                          <p:spTgt spid="1843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29"/>
                                        </p:tgtEl>
                                        <p:attrNameLst>
                                          <p:attrName>style.visibility</p:attrName>
                                        </p:attrNameLst>
                                      </p:cBhvr>
                                      <p:to>
                                        <p:strVal val="visible"/>
                                      </p:to>
                                    </p:set>
                                    <p:anim calcmode="lin" valueType="num">
                                      <p:cBhvr additive="base">
                                        <p:cTn id="37" dur="500" fill="hold"/>
                                        <p:tgtEl>
                                          <p:spTgt spid="184329"/>
                                        </p:tgtEl>
                                        <p:attrNameLst>
                                          <p:attrName>ppt_x</p:attrName>
                                        </p:attrNameLst>
                                      </p:cBhvr>
                                      <p:tavLst>
                                        <p:tav tm="0">
                                          <p:val>
                                            <p:strVal val="#ppt_x"/>
                                          </p:val>
                                        </p:tav>
                                        <p:tav tm="100000">
                                          <p:val>
                                            <p:strVal val="#ppt_x"/>
                                          </p:val>
                                        </p:tav>
                                      </p:tavLst>
                                    </p:anim>
                                    <p:anim calcmode="lin" valueType="num">
                                      <p:cBhvr additive="base">
                                        <p:cTn id="38" dur="500" fill="hold"/>
                                        <p:tgtEl>
                                          <p:spTgt spid="1843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3" grpId="0"/>
      <p:bldP spid="184323" grpId="1"/>
      <p:bldP spid="184324" grpId="0"/>
      <p:bldP spid="184328" grpId="0" animBg="1"/>
      <p:bldP spid="184328" grpId="1" animBg="1"/>
      <p:bldP spid="1843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696934ynpid0yk4w"/>
          <p:cNvPicPr>
            <a:picLocks noChangeAspect="1" noChangeArrowheads="1"/>
          </p:cNvPicPr>
          <p:nvPr/>
        </p:nvPicPr>
        <p:blipFill>
          <a:blip r:embed="rId2"/>
          <a:srcRect/>
          <a:stretch>
            <a:fillRect/>
          </a:stretch>
        </p:blipFill>
        <p:spPr bwMode="auto">
          <a:xfrm>
            <a:off x="-9525" y="5229225"/>
            <a:ext cx="735013" cy="1619250"/>
          </a:xfrm>
          <a:prstGeom prst="rect">
            <a:avLst/>
          </a:prstGeom>
          <a:noFill/>
          <a:ln w="9525">
            <a:noFill/>
            <a:miter lim="800000"/>
            <a:headEnd/>
            <a:tailEnd/>
          </a:ln>
        </p:spPr>
      </p:pic>
      <p:pic>
        <p:nvPicPr>
          <p:cNvPr id="36866" name="Picture 3" descr="696934ynpid0yk4w"/>
          <p:cNvPicPr>
            <a:picLocks noChangeAspect="1" noChangeArrowheads="1"/>
          </p:cNvPicPr>
          <p:nvPr/>
        </p:nvPicPr>
        <p:blipFill>
          <a:blip r:embed="rId2"/>
          <a:srcRect/>
          <a:stretch>
            <a:fillRect/>
          </a:stretch>
        </p:blipFill>
        <p:spPr bwMode="auto">
          <a:xfrm>
            <a:off x="8461375" y="5229225"/>
            <a:ext cx="762000" cy="1619250"/>
          </a:xfrm>
          <a:prstGeom prst="rect">
            <a:avLst/>
          </a:prstGeom>
          <a:noFill/>
          <a:ln w="9525">
            <a:noFill/>
            <a:miter lim="800000"/>
            <a:headEnd/>
            <a:tailEnd/>
          </a:ln>
        </p:spPr>
      </p:pic>
      <p:pic>
        <p:nvPicPr>
          <p:cNvPr id="36867" name="Picture 4" descr="699254l1y552pcn8"/>
          <p:cNvPicPr>
            <a:picLocks noChangeAspect="1" noChangeArrowheads="1"/>
          </p:cNvPicPr>
          <p:nvPr/>
        </p:nvPicPr>
        <p:blipFill>
          <a:blip r:embed="rId3"/>
          <a:srcRect/>
          <a:stretch>
            <a:fillRect/>
          </a:stretch>
        </p:blipFill>
        <p:spPr bwMode="auto">
          <a:xfrm>
            <a:off x="-153988" y="-288925"/>
            <a:ext cx="1093788" cy="2009775"/>
          </a:xfrm>
          <a:prstGeom prst="rect">
            <a:avLst/>
          </a:prstGeom>
          <a:noFill/>
          <a:ln w="9525">
            <a:noFill/>
            <a:miter lim="800000"/>
            <a:headEnd/>
            <a:tailEnd/>
          </a:ln>
        </p:spPr>
      </p:pic>
      <p:pic>
        <p:nvPicPr>
          <p:cNvPr id="36868" name="Picture 5" descr="699254l1y552pcn8"/>
          <p:cNvPicPr>
            <a:picLocks noChangeAspect="1" noChangeArrowheads="1"/>
          </p:cNvPicPr>
          <p:nvPr/>
        </p:nvPicPr>
        <p:blipFill>
          <a:blip r:embed="rId3"/>
          <a:srcRect/>
          <a:stretch>
            <a:fillRect/>
          </a:stretch>
        </p:blipFill>
        <p:spPr bwMode="auto">
          <a:xfrm>
            <a:off x="8172450" y="-215900"/>
            <a:ext cx="1143000" cy="2009775"/>
          </a:xfrm>
          <a:prstGeom prst="rect">
            <a:avLst/>
          </a:prstGeom>
          <a:noFill/>
          <a:ln w="9525">
            <a:noFill/>
            <a:miter lim="800000"/>
            <a:headEnd/>
            <a:tailEnd/>
          </a:ln>
        </p:spPr>
      </p:pic>
      <p:pic>
        <p:nvPicPr>
          <p:cNvPr id="36869" name="Picture 6" descr="dailotranphutp-baclieu1"/>
          <p:cNvPicPr>
            <a:picLocks noChangeAspect="1" noChangeArrowheads="1"/>
          </p:cNvPicPr>
          <p:nvPr/>
        </p:nvPicPr>
        <p:blipFill>
          <a:blip r:embed="rId4"/>
          <a:srcRect/>
          <a:stretch>
            <a:fillRect/>
          </a:stretch>
        </p:blipFill>
        <p:spPr bwMode="auto">
          <a:xfrm>
            <a:off x="828675" y="549275"/>
            <a:ext cx="7472363" cy="575945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8" name="Picture 20" descr="Hinh_nen_Co_Dang_cong_san"/>
          <p:cNvPicPr>
            <a:picLocks noChangeAspect="1" noChangeArrowheads="1"/>
          </p:cNvPicPr>
          <p:nvPr/>
        </p:nvPicPr>
        <p:blipFill>
          <a:blip r:embed="rId2"/>
          <a:srcRect/>
          <a:stretch>
            <a:fillRect/>
          </a:stretch>
        </p:blipFill>
        <p:spPr bwMode="auto">
          <a:xfrm>
            <a:off x="609600" y="2590800"/>
            <a:ext cx="7924800" cy="1600200"/>
          </a:xfrm>
          <a:prstGeom prst="rect">
            <a:avLst/>
          </a:prstGeom>
          <a:noFill/>
          <a:ln w="9525">
            <a:noFill/>
            <a:miter lim="800000"/>
            <a:headEnd/>
            <a:tailEnd/>
          </a:ln>
        </p:spPr>
      </p:pic>
      <p:sp>
        <p:nvSpPr>
          <p:cNvPr id="37890" name="Text Box 13"/>
          <p:cNvSpPr txBox="1">
            <a:spLocks noChangeArrowheads="1"/>
          </p:cNvSpPr>
          <p:nvPr/>
        </p:nvSpPr>
        <p:spPr bwMode="auto">
          <a:xfrm>
            <a:off x="609600" y="838200"/>
            <a:ext cx="1447800" cy="457200"/>
          </a:xfrm>
          <a:prstGeom prst="rect">
            <a:avLst/>
          </a:prstGeom>
          <a:noFill/>
          <a:ln w="9525">
            <a:noFill/>
            <a:miter lim="800000"/>
            <a:headEnd/>
            <a:tailEnd/>
          </a:ln>
        </p:spPr>
        <p:txBody>
          <a:bodyPr>
            <a:spAutoFit/>
          </a:bodyPr>
          <a:lstStyle/>
          <a:p>
            <a:pPr>
              <a:spcBef>
                <a:spcPct val="50000"/>
              </a:spcBef>
            </a:pPr>
            <a:r>
              <a:rPr lang="en-US" sz="2400" b="1" u="sng">
                <a:solidFill>
                  <a:srgbClr val="0000FF"/>
                </a:solidFill>
                <a:latin typeface=".VnTime" pitchFamily="34" charset="0"/>
              </a:rPr>
              <a:t>LÞch sö:</a:t>
            </a:r>
          </a:p>
        </p:txBody>
      </p:sp>
      <p:sp>
        <p:nvSpPr>
          <p:cNvPr id="37891" name="Text Box 15"/>
          <p:cNvSpPr txBox="1">
            <a:spLocks noChangeArrowheads="1"/>
          </p:cNvSpPr>
          <p:nvPr/>
        </p:nvSpPr>
        <p:spPr bwMode="auto">
          <a:xfrm>
            <a:off x="2286000" y="838200"/>
            <a:ext cx="568325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VnTimeH" pitchFamily="34" charset="0"/>
              </a:rPr>
              <a:t>®¶ng céng s¶n viÖt nam ra ®êi</a:t>
            </a:r>
          </a:p>
        </p:txBody>
      </p:sp>
      <p:sp>
        <p:nvSpPr>
          <p:cNvPr id="32785" name="Rectangle 17"/>
          <p:cNvSpPr>
            <a:spLocks noChangeArrowheads="1"/>
          </p:cNvSpPr>
          <p:nvPr/>
        </p:nvSpPr>
        <p:spPr bwMode="auto">
          <a:xfrm>
            <a:off x="552450" y="1752600"/>
            <a:ext cx="1243013" cy="457200"/>
          </a:xfrm>
          <a:prstGeom prst="rect">
            <a:avLst/>
          </a:prstGeom>
          <a:noFill/>
          <a:ln w="9525">
            <a:noFill/>
            <a:miter lim="800000"/>
            <a:headEnd/>
            <a:tailEnd/>
          </a:ln>
        </p:spPr>
        <p:txBody>
          <a:bodyPr wrap="none">
            <a:spAutoFit/>
          </a:bodyPr>
          <a:lstStyle/>
          <a:p>
            <a:pPr>
              <a:spcBef>
                <a:spcPct val="50000"/>
              </a:spcBef>
            </a:pPr>
            <a:r>
              <a:rPr lang="en-US" sz="2400" b="1" u="sng">
                <a:solidFill>
                  <a:srgbClr val="008000"/>
                </a:solidFill>
                <a:latin typeface=".VnTime" pitchFamily="34" charset="0"/>
              </a:rPr>
              <a:t>Ghi nhí</a:t>
            </a:r>
          </a:p>
        </p:txBody>
      </p:sp>
      <p:sp>
        <p:nvSpPr>
          <p:cNvPr id="32786" name="Rectangle 18"/>
          <p:cNvSpPr>
            <a:spLocks noChangeArrowheads="1"/>
          </p:cNvSpPr>
          <p:nvPr/>
        </p:nvSpPr>
        <p:spPr bwMode="auto">
          <a:xfrm>
            <a:off x="609600" y="2590800"/>
            <a:ext cx="7924800" cy="1563688"/>
          </a:xfrm>
          <a:prstGeom prst="rect">
            <a:avLst/>
          </a:prstGeom>
          <a:noFill/>
          <a:ln w="9525">
            <a:solidFill>
              <a:srgbClr val="3333FF"/>
            </a:solidFill>
            <a:miter lim="800000"/>
            <a:headEnd/>
            <a:tailEnd/>
          </a:ln>
        </p:spPr>
        <p:txBody>
          <a:bodyPr>
            <a:spAutoFit/>
          </a:bodyPr>
          <a:lstStyle/>
          <a:p>
            <a:pPr>
              <a:spcBef>
                <a:spcPct val="50000"/>
              </a:spcBef>
            </a:pPr>
            <a:r>
              <a:rPr lang="en-US" sz="3200" b="1" i="1">
                <a:solidFill>
                  <a:schemeClr val="accent1"/>
                </a:solidFill>
                <a:latin typeface=".VnTime" pitchFamily="34" charset="0"/>
              </a:rPr>
              <a:t>Ngµy 3 /2 /1930 §¶ng Céng s¶n ViÖt Nam ra ®êi, ®· l·nh ®¹o c¸ch m¹ng </a:t>
            </a:r>
            <a:r>
              <a:rPr lang="en-US" sz="3200" b="1" i="1">
                <a:solidFill>
                  <a:srgbClr val="3333FF"/>
                </a:solidFill>
                <a:latin typeface=".VnTime" pitchFamily="34" charset="0"/>
              </a:rPr>
              <a:t>ViÖt Nam</a:t>
            </a:r>
            <a:r>
              <a:rPr lang="en-US" sz="3200" b="1" i="1">
                <a:solidFill>
                  <a:schemeClr val="accent1"/>
                </a:solidFill>
                <a:latin typeface=".VnTime" pitchFamily="34" charset="0"/>
              </a:rPr>
              <a:t> dµnh nhiÒu th¾ng lîi to lín.</a:t>
            </a:r>
          </a:p>
        </p:txBody>
      </p:sp>
      <p:pic>
        <p:nvPicPr>
          <p:cNvPr id="37894" name="Picture 26" descr="Frames PPT 032"/>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accent2"/>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88"/>
                                        </p:tgtEl>
                                        <p:attrNameLst>
                                          <p:attrName>style.visibility</p:attrName>
                                        </p:attrNameLst>
                                      </p:cBhvr>
                                      <p:to>
                                        <p:strVal val="visible"/>
                                      </p:to>
                                    </p:set>
                                    <p:animEffect transition="in" filter="blinds(horizontal)">
                                      <p:cBhvr>
                                        <p:cTn id="7" dur="1000"/>
                                        <p:tgtEl>
                                          <p:spTgt spid="327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85"/>
                                        </p:tgtEl>
                                        <p:attrNameLst>
                                          <p:attrName>style.visibility</p:attrName>
                                        </p:attrNameLst>
                                      </p:cBhvr>
                                      <p:to>
                                        <p:strVal val="visible"/>
                                      </p:to>
                                    </p:set>
                                    <p:animEffect transition="in" filter="blinds(horizontal)">
                                      <p:cBhvr>
                                        <p:cTn id="10" dur="1000"/>
                                        <p:tgtEl>
                                          <p:spTgt spid="3278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786"/>
                                        </p:tgtEl>
                                        <p:attrNameLst>
                                          <p:attrName>style.visibility</p:attrName>
                                        </p:attrNameLst>
                                      </p:cBhvr>
                                      <p:to>
                                        <p:strVal val="visible"/>
                                      </p:to>
                                    </p:set>
                                    <p:animEffect transition="in" filter="blinds(horizontal)">
                                      <p:cBhvr>
                                        <p:cTn id="13" dur="1000"/>
                                        <p:tgtEl>
                                          <p:spTgt spid="3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9" name="Picture 5" descr="psds9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1910" name="AutoShape 6"/>
          <p:cNvSpPr>
            <a:spLocks noChangeArrowheads="1"/>
          </p:cNvSpPr>
          <p:nvPr/>
        </p:nvSpPr>
        <p:spPr bwMode="auto">
          <a:xfrm>
            <a:off x="2286000" y="152400"/>
            <a:ext cx="3886200" cy="1600200"/>
          </a:xfrm>
          <a:prstGeom prst="irregularSeal2">
            <a:avLst/>
          </a:prstGeom>
          <a:gradFill rotWithShape="1">
            <a:gsLst>
              <a:gs pos="0">
                <a:schemeClr val="bg1"/>
              </a:gs>
              <a:gs pos="100000">
                <a:srgbClr val="9900FF"/>
              </a:gs>
            </a:gsLst>
            <a:path path="shape">
              <a:fillToRect l="50000" t="50000" r="50000" b="50000"/>
            </a:path>
          </a:gradFill>
          <a:ln w="9525">
            <a:solidFill>
              <a:schemeClr val="tx1"/>
            </a:solidFill>
            <a:miter lim="800000"/>
            <a:headEnd/>
            <a:tailEnd/>
          </a:ln>
          <a:effectLst/>
          <a:extLst>
            <a:ext uri="{AF507438-7753-43E0-B8FC-AC1667EBCBE1}"/>
          </a:extLst>
        </p:spPr>
        <p:txBody>
          <a:bodyPr wrap="none" anchor="ctr"/>
          <a:lstStyle/>
          <a:p>
            <a:pPr algn="ctr" fontAlgn="auto">
              <a:spcBef>
                <a:spcPts val="0"/>
              </a:spcBef>
              <a:spcAft>
                <a:spcPts val="0"/>
              </a:spcAft>
              <a:defRPr/>
            </a:pPr>
            <a:r>
              <a:rPr lang="en-US" sz="3200">
                <a:solidFill>
                  <a:srgbClr val="FF0000"/>
                </a:solidFill>
                <a:effectLst>
                  <a:outerShdw blurRad="38100" dist="38100" dir="2700000" algn="tl">
                    <a:srgbClr val="000000"/>
                  </a:outerShdw>
                </a:effectLst>
                <a:latin typeface="Times New Roman" pitchFamily="18" charset="0"/>
                <a:cs typeface="Times New Roman" pitchFamily="18" charset="0"/>
              </a:rPr>
              <a:t>Củng cố </a:t>
            </a:r>
          </a:p>
        </p:txBody>
      </p:sp>
      <p:sp>
        <p:nvSpPr>
          <p:cNvPr id="251911" name="AutoShape 7"/>
          <p:cNvSpPr>
            <a:spLocks noChangeArrowheads="1"/>
          </p:cNvSpPr>
          <p:nvPr/>
        </p:nvSpPr>
        <p:spPr bwMode="auto">
          <a:xfrm>
            <a:off x="4267200" y="3276600"/>
            <a:ext cx="3505200" cy="990600"/>
          </a:xfrm>
          <a:prstGeom prst="ribbon">
            <a:avLst>
              <a:gd name="adj1" fmla="val 12500"/>
              <a:gd name="adj2" fmla="val 50000"/>
            </a:avLst>
          </a:prstGeom>
          <a:gradFill rotWithShape="1">
            <a:gsLst>
              <a:gs pos="0">
                <a:schemeClr val="bg1"/>
              </a:gs>
              <a:gs pos="100000">
                <a:srgbClr val="33CCFF"/>
              </a:gs>
            </a:gsLst>
            <a:path path="rect">
              <a:fillToRect l="50000" t="50000" r="50000" b="50000"/>
            </a:path>
          </a:gradFill>
          <a:ln w="9525">
            <a:solidFill>
              <a:schemeClr val="tx1"/>
            </a:solidFill>
            <a:round/>
            <a:headEnd/>
            <a:tailEnd/>
          </a:ln>
          <a:effectLst/>
          <a:extLst>
            <a:ext uri="{AF507438-7753-43E0-B8FC-AC1667EBCBE1}"/>
          </a:extLst>
        </p:spPr>
        <p:txBody>
          <a:bodyPr wrap="none" anchor="ctr"/>
          <a:lstStyle/>
          <a:p>
            <a:pPr algn="ctr" fontAlgn="auto">
              <a:spcBef>
                <a:spcPts val="0"/>
              </a:spcBef>
              <a:spcAft>
                <a:spcPts val="0"/>
              </a:spcAft>
              <a:defRPr/>
            </a:pPr>
            <a:r>
              <a:rPr lang="en-US" sz="3200">
                <a:solidFill>
                  <a:srgbClr val="FF3399"/>
                </a:solidFill>
                <a:effectLst>
                  <a:outerShdw blurRad="38100" dist="38100" dir="2700000" algn="tl">
                    <a:srgbClr val="000000"/>
                  </a:outerShdw>
                </a:effectLst>
                <a:latin typeface="Times New Roman" pitchFamily="18" charset="0"/>
                <a:cs typeface="Times New Roman" pitchFamily="18" charset="0"/>
              </a:rPr>
              <a:t>Dặn dò </a:t>
            </a:r>
          </a:p>
        </p:txBody>
      </p:sp>
      <p:sp>
        <p:nvSpPr>
          <p:cNvPr id="251912" name="Rectangle 8"/>
          <p:cNvSpPr>
            <a:spLocks noChangeArrowheads="1"/>
          </p:cNvSpPr>
          <p:nvPr/>
        </p:nvSpPr>
        <p:spPr bwMode="auto">
          <a:xfrm>
            <a:off x="1219200" y="4495800"/>
            <a:ext cx="7315200" cy="381000"/>
          </a:xfrm>
          <a:prstGeom prst="rect">
            <a:avLst/>
          </a:prstGeom>
          <a:noFill/>
          <a:ln w="9525">
            <a:noFill/>
            <a:miter lim="800000"/>
            <a:headEnd/>
            <a:tailEnd/>
          </a:ln>
        </p:spPr>
        <p:txBody>
          <a:bodyPr anchor="ctr"/>
          <a:lstStyle/>
          <a:p>
            <a:pPr algn="ctr"/>
            <a:r>
              <a:rPr lang="en-US" sz="2400" b="1">
                <a:solidFill>
                  <a:srgbClr val="669900"/>
                </a:solidFill>
                <a:latin typeface="Times New Roman" pitchFamily="18" charset="0"/>
                <a:cs typeface="Times New Roman" pitchFamily="18" charset="0"/>
              </a:rPr>
              <a:t>Các em về nhà ôn lại bài và chuẩn bị bài sau .</a:t>
            </a:r>
          </a:p>
        </p:txBody>
      </p:sp>
      <p:sp>
        <p:nvSpPr>
          <p:cNvPr id="251913" name="Text Box 9"/>
          <p:cNvSpPr txBox="1">
            <a:spLocks noChangeArrowheads="1"/>
          </p:cNvSpPr>
          <p:nvPr/>
        </p:nvSpPr>
        <p:spPr bwMode="auto">
          <a:xfrm>
            <a:off x="2057400" y="1981200"/>
            <a:ext cx="6477000" cy="1570038"/>
          </a:xfrm>
          <a:prstGeom prst="rect">
            <a:avLst/>
          </a:prstGeom>
          <a:noFill/>
          <a:ln w="9525">
            <a:noFill/>
            <a:miter lim="800000"/>
            <a:headEnd/>
            <a:tailEnd/>
          </a:ln>
        </p:spPr>
        <p:txBody>
          <a:bodyPr>
            <a:spAutoFit/>
          </a:bodyPr>
          <a:lstStyle/>
          <a:p>
            <a:pPr>
              <a:spcBef>
                <a:spcPct val="50000"/>
              </a:spcBef>
            </a:pPr>
            <a:r>
              <a:rPr lang="en-US" sz="2400" b="1">
                <a:solidFill>
                  <a:schemeClr val="accent2"/>
                </a:solidFill>
                <a:latin typeface="Times New Roman" pitchFamily="18" charset="0"/>
                <a:cs typeface="Times New Roman" pitchFamily="18" charset="0"/>
              </a:rPr>
              <a:t>Qua bài học này em biết thêm gì về lãnh tụ </a:t>
            </a:r>
          </a:p>
          <a:p>
            <a:pPr algn="ctr">
              <a:spcBef>
                <a:spcPct val="50000"/>
              </a:spcBef>
            </a:pPr>
            <a:r>
              <a:rPr lang="en-US" sz="2400" b="1">
                <a:solidFill>
                  <a:schemeClr val="accent2"/>
                </a:solidFill>
                <a:latin typeface="Times New Roman" pitchFamily="18" charset="0"/>
                <a:cs typeface="Times New Roman" pitchFamily="18" charset="0"/>
              </a:rPr>
              <a:t>Nguyễn Ái Quốc </a:t>
            </a:r>
          </a:p>
          <a:p>
            <a:pPr>
              <a:spcBef>
                <a:spcPct val="50000"/>
              </a:spcBef>
            </a:pPr>
            <a:endParaRPr lang="en-US" sz="2400" b="1">
              <a:solidFill>
                <a:schemeClr val="accent2"/>
              </a:solidFill>
              <a:latin typeface="Times New Roman" pitchFamily="18" charset="0"/>
              <a:cs typeface="Times New Roman" pitchFamily="18" charset="0"/>
            </a:endParaRPr>
          </a:p>
        </p:txBody>
      </p:sp>
      <p:sp>
        <p:nvSpPr>
          <p:cNvPr id="251914" name="Text Box 10"/>
          <p:cNvSpPr txBox="1">
            <a:spLocks noChangeArrowheads="1"/>
          </p:cNvSpPr>
          <p:nvPr/>
        </p:nvSpPr>
        <p:spPr bwMode="auto">
          <a:xfrm>
            <a:off x="1828800" y="1371600"/>
            <a:ext cx="762000" cy="762000"/>
          </a:xfrm>
          <a:prstGeom prst="rect">
            <a:avLst/>
          </a:prstGeom>
          <a:noFill/>
          <a:ln w="9525">
            <a:noFill/>
            <a:miter lim="800000"/>
            <a:headEnd/>
            <a:tailEnd/>
          </a:ln>
        </p:spPr>
        <p:txBody>
          <a:bodyPr>
            <a:spAutoFit/>
          </a:bodyPr>
          <a:lstStyle/>
          <a:p>
            <a:pPr>
              <a:spcBef>
                <a:spcPct val="50000"/>
              </a:spcBef>
            </a:pPr>
            <a:r>
              <a:rPr lang="en-US" sz="4400" b="1">
                <a:solidFill>
                  <a:srgbClr val="FF3399"/>
                </a:solidFill>
                <a:latin typeface=".VnTime"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1909"/>
                                        </p:tgtEl>
                                        <p:attrNameLst>
                                          <p:attrName>style.visibility</p:attrName>
                                        </p:attrNameLst>
                                      </p:cBhvr>
                                      <p:to>
                                        <p:strVal val="visible"/>
                                      </p:to>
                                    </p:set>
                                    <p:animEffect transition="in" filter="diamond(in)">
                                      <p:cBhvr>
                                        <p:cTn id="7" dur="1000"/>
                                        <p:tgtEl>
                                          <p:spTgt spid="2519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51910"/>
                                        </p:tgtEl>
                                        <p:attrNameLst>
                                          <p:attrName>style.visibility</p:attrName>
                                        </p:attrNameLst>
                                      </p:cBhvr>
                                      <p:to>
                                        <p:strVal val="visible"/>
                                      </p:to>
                                    </p:set>
                                    <p:anim to="" calcmode="lin" valueType="num">
                                      <p:cBhvr>
                                        <p:cTn id="12" dur="1" fill="hold"/>
                                        <p:tgtEl>
                                          <p:spTgt spid="251910"/>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1914"/>
                                        </p:tgtEl>
                                        <p:attrNameLst>
                                          <p:attrName>style.visibility</p:attrName>
                                        </p:attrNameLst>
                                      </p:cBhvr>
                                      <p:to>
                                        <p:strVal val="visible"/>
                                      </p:to>
                                    </p:set>
                                    <p:animEffect transition="in" filter="blinds(horizontal)">
                                      <p:cBhvr>
                                        <p:cTn id="17" dur="500"/>
                                        <p:tgtEl>
                                          <p:spTgt spid="2519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251914"/>
                                        </p:tgtEl>
                                      </p:cBhvr>
                                    </p:animEffect>
                                    <p:set>
                                      <p:cBhvr>
                                        <p:cTn id="22" dur="1" fill="hold">
                                          <p:stCondLst>
                                            <p:cond delay="499"/>
                                          </p:stCondLst>
                                        </p:cTn>
                                        <p:tgtEl>
                                          <p:spTgt spid="25191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1913"/>
                                        </p:tgtEl>
                                        <p:attrNameLst>
                                          <p:attrName>style.visibility</p:attrName>
                                        </p:attrNameLst>
                                      </p:cBhvr>
                                      <p:to>
                                        <p:strVal val="visible"/>
                                      </p:to>
                                    </p:set>
                                    <p:animEffect transition="in" filter="blinds(horizontal)">
                                      <p:cBhvr>
                                        <p:cTn id="27" dur="500"/>
                                        <p:tgtEl>
                                          <p:spTgt spid="2519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251913"/>
                                        </p:tgtEl>
                                      </p:cBhvr>
                                    </p:animEffect>
                                    <p:set>
                                      <p:cBhvr>
                                        <p:cTn id="32" dur="1" fill="hold">
                                          <p:stCondLst>
                                            <p:cond delay="499"/>
                                          </p:stCondLst>
                                        </p:cTn>
                                        <p:tgtEl>
                                          <p:spTgt spid="25191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251911"/>
                                        </p:tgtEl>
                                        <p:attrNameLst>
                                          <p:attrName>style.visibility</p:attrName>
                                        </p:attrNameLst>
                                      </p:cBhvr>
                                      <p:to>
                                        <p:strVal val="visible"/>
                                      </p:to>
                                    </p:set>
                                    <p:anim calcmode="lin" valueType="num">
                                      <p:cBhvr>
                                        <p:cTn id="37" dur="500" fill="hold"/>
                                        <p:tgtEl>
                                          <p:spTgt spid="251911"/>
                                        </p:tgtEl>
                                        <p:attrNameLst>
                                          <p:attrName>ppt_w</p:attrName>
                                        </p:attrNameLst>
                                      </p:cBhvr>
                                      <p:tavLst>
                                        <p:tav tm="0">
                                          <p:val>
                                            <p:fltVal val="0"/>
                                          </p:val>
                                        </p:tav>
                                        <p:tav tm="100000">
                                          <p:val>
                                            <p:strVal val="#ppt_w"/>
                                          </p:val>
                                        </p:tav>
                                      </p:tavLst>
                                    </p:anim>
                                    <p:anim calcmode="lin" valueType="num">
                                      <p:cBhvr>
                                        <p:cTn id="38" dur="500" fill="hold"/>
                                        <p:tgtEl>
                                          <p:spTgt spid="251911"/>
                                        </p:tgtEl>
                                        <p:attrNameLst>
                                          <p:attrName>ppt_h</p:attrName>
                                        </p:attrNameLst>
                                      </p:cBhvr>
                                      <p:tavLst>
                                        <p:tav tm="0">
                                          <p:val>
                                            <p:fltVal val="0"/>
                                          </p:val>
                                        </p:tav>
                                        <p:tav tm="100000">
                                          <p:val>
                                            <p:strVal val="#ppt_h"/>
                                          </p:val>
                                        </p:tav>
                                      </p:tavLst>
                                    </p:anim>
                                    <p:animEffect transition="in" filter="fade">
                                      <p:cBhvr>
                                        <p:cTn id="39" dur="500"/>
                                        <p:tgtEl>
                                          <p:spTgt spid="2519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251912"/>
                                        </p:tgtEl>
                                        <p:attrNameLst>
                                          <p:attrName>style.visibility</p:attrName>
                                        </p:attrNameLst>
                                      </p:cBhvr>
                                      <p:to>
                                        <p:strVal val="visible"/>
                                      </p:to>
                                    </p:set>
                                    <p:anim calcmode="lin" valueType="num">
                                      <p:cBhvr>
                                        <p:cTn id="44" dur="500" fill="hold"/>
                                        <p:tgtEl>
                                          <p:spTgt spid="251912"/>
                                        </p:tgtEl>
                                        <p:attrNameLst>
                                          <p:attrName>ppt_w</p:attrName>
                                        </p:attrNameLst>
                                      </p:cBhvr>
                                      <p:tavLst>
                                        <p:tav tm="0">
                                          <p:val>
                                            <p:fltVal val="0"/>
                                          </p:val>
                                        </p:tav>
                                        <p:tav tm="100000">
                                          <p:val>
                                            <p:strVal val="#ppt_w"/>
                                          </p:val>
                                        </p:tav>
                                      </p:tavLst>
                                    </p:anim>
                                    <p:anim calcmode="lin" valueType="num">
                                      <p:cBhvr>
                                        <p:cTn id="45" dur="500" fill="hold"/>
                                        <p:tgtEl>
                                          <p:spTgt spid="2519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animBg="1"/>
      <p:bldP spid="251911" grpId="0" animBg="1"/>
      <p:bldP spid="251912" grpId="0"/>
      <p:bldP spid="251913" grpId="0"/>
      <p:bldP spid="251913" grpId="1"/>
      <p:bldP spid="251914" grpId="0"/>
      <p:bldP spid="25191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8" name="Picture 4" descr="2"/>
          <p:cNvPicPr>
            <a:picLocks noChangeAspect="1" noChangeArrowheads="1"/>
          </p:cNvPicPr>
          <p:nvPr/>
        </p:nvPicPr>
        <p:blipFill>
          <a:blip r:embed="rId2"/>
          <a:srcRect/>
          <a:stretch>
            <a:fillRect/>
          </a:stretch>
        </p:blipFill>
        <p:spPr bwMode="auto">
          <a:xfrm>
            <a:off x="-381000" y="-381000"/>
            <a:ext cx="9829800" cy="7372350"/>
          </a:xfrm>
          <a:prstGeom prst="rect">
            <a:avLst/>
          </a:prstGeom>
          <a:noFill/>
          <a:effectLst>
            <a:outerShdw dist="107763" dir="18900000" algn="ctr" rotWithShape="0">
              <a:srgbClr val="808080">
                <a:alpha val="50000"/>
              </a:srgbClr>
            </a:outerShdw>
          </a:effectLst>
          <a:extLst>
            <a:ext uri="{909E8E84-426E-40DD-AFC4-6F175D3DCCD1}"/>
          </a:extLst>
        </p:spPr>
      </p:pic>
      <p:sp>
        <p:nvSpPr>
          <p:cNvPr id="246790" name="Text Box 6"/>
          <p:cNvSpPr txBox="1">
            <a:spLocks noChangeArrowheads="1"/>
          </p:cNvSpPr>
          <p:nvPr/>
        </p:nvSpPr>
        <p:spPr bwMode="auto">
          <a:xfrm>
            <a:off x="457200" y="2057400"/>
            <a:ext cx="8458200" cy="1616075"/>
          </a:xfrm>
          <a:prstGeom prst="rect">
            <a:avLst/>
          </a:prstGeom>
          <a:noFill/>
          <a:ln>
            <a:noFill/>
          </a:ln>
          <a:effectLst>
            <a:outerShdw dist="107763" dir="18900000" algn="ctr" rotWithShape="0">
              <a:schemeClr val="bg2">
                <a:alpha val="50000"/>
              </a:schemeClr>
            </a:outerShdw>
          </a:effectLst>
          <a:extLst>
            <a:ext uri="{909E8E84-426E-40DD-AFC4-6F175D3DCCD1}"/>
            <a:ext uri="{91240B29-F687-4F45-9708-019B960494DF}"/>
          </a:extLst>
        </p:spPr>
        <p:txBody>
          <a:bodyPr>
            <a:spAutoFit/>
          </a:bodyPr>
          <a:lstStyle/>
          <a:p>
            <a:pPr algn="ctr" fontAlgn="auto">
              <a:spcBef>
                <a:spcPct val="50000"/>
              </a:spcBef>
              <a:spcAft>
                <a:spcPts val="0"/>
              </a:spcAft>
              <a:defRPr/>
            </a:pPr>
            <a:r>
              <a:rPr lang="en-US" sz="4000" b="1">
                <a:solidFill>
                  <a:srgbClr val="FF3300"/>
                </a:solidFill>
                <a:latin typeface="Times New Roman" pitchFamily="18" charset="0"/>
                <a:cs typeface="Times New Roman" pitchFamily="18" charset="0"/>
              </a:rPr>
              <a:t>CẢM ƠN CÁC THẦY CÔ GIÁO</a:t>
            </a:r>
          </a:p>
          <a:p>
            <a:pPr algn="ctr" fontAlgn="auto">
              <a:spcBef>
                <a:spcPct val="50000"/>
              </a:spcBef>
              <a:spcAft>
                <a:spcPts val="0"/>
              </a:spcAft>
              <a:defRPr/>
            </a:pPr>
            <a:r>
              <a:rPr lang="en-US" sz="4000" b="1">
                <a:solidFill>
                  <a:srgbClr val="FF3300"/>
                </a:solidFill>
                <a:latin typeface="Times New Roman" pitchFamily="18" charset="0"/>
                <a:cs typeface="Times New Roman" pitchFamily="18" charset="0"/>
              </a:rPr>
              <a:t> VÀ CÁC EM HỌC SINH</a:t>
            </a:r>
          </a:p>
        </p:txBody>
      </p:sp>
      <p:sp>
        <p:nvSpPr>
          <p:cNvPr id="39939" name="Text Box 7"/>
          <p:cNvSpPr txBox="1">
            <a:spLocks noChangeArrowheads="1"/>
          </p:cNvSpPr>
          <p:nvPr/>
        </p:nvSpPr>
        <p:spPr bwMode="auto">
          <a:xfrm>
            <a:off x="2133600" y="4267200"/>
            <a:ext cx="5029200" cy="549275"/>
          </a:xfrm>
          <a:prstGeom prst="rect">
            <a:avLst/>
          </a:prstGeom>
          <a:noFill/>
          <a:ln w="9525">
            <a:noFill/>
            <a:miter lim="800000"/>
            <a:headEnd/>
            <a:tailEnd/>
          </a:ln>
        </p:spPr>
        <p:txBody>
          <a:bodyPr>
            <a:spAutoFit/>
          </a:bodyPr>
          <a:lstStyle/>
          <a:p>
            <a:pPr algn="ctr">
              <a:spcBef>
                <a:spcPct val="50000"/>
              </a:spcBef>
            </a:pPr>
            <a:r>
              <a:rPr lang="en-US" sz="2800">
                <a:solidFill>
                  <a:srgbClr val="009900"/>
                </a:solidFill>
                <a:latin typeface="Times New Roman" pitchFamily="18" charset="0"/>
                <a:cs typeface="Times New Roman" pitchFamily="18" charset="0"/>
              </a:rPr>
              <a:t>XIN CHÀO VÀ HẸN GẶP LẠI</a:t>
            </a:r>
            <a:r>
              <a:rPr lang="en-US" sz="3000">
                <a:solidFill>
                  <a:srgbClr val="0099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images64076_65Cang_NhaRong2"/>
          <p:cNvPicPr>
            <a:picLocks noChangeAspect="1" noChangeArrowheads="1"/>
          </p:cNvPicPr>
          <p:nvPr/>
        </p:nvPicPr>
        <p:blipFill>
          <a:blip r:embed="rId2"/>
          <a:srcRect l="20833"/>
          <a:stretch>
            <a:fillRect/>
          </a:stretch>
        </p:blipFill>
        <p:spPr bwMode="auto">
          <a:xfrm>
            <a:off x="533400" y="138113"/>
            <a:ext cx="8153400" cy="5643562"/>
          </a:xfrm>
          <a:prstGeom prst="rect">
            <a:avLst/>
          </a:prstGeom>
          <a:noFill/>
          <a:ln w="9525">
            <a:noFill/>
            <a:miter lim="800000"/>
            <a:headEnd/>
            <a:tailEnd/>
          </a:ln>
        </p:spPr>
      </p:pic>
      <p:sp>
        <p:nvSpPr>
          <p:cNvPr id="188419" name="Text Box 3"/>
          <p:cNvSpPr txBox="1">
            <a:spLocks noChangeArrowheads="1"/>
          </p:cNvSpPr>
          <p:nvPr/>
        </p:nvSpPr>
        <p:spPr bwMode="auto">
          <a:xfrm>
            <a:off x="2971800" y="6086475"/>
            <a:ext cx="3810000" cy="457200"/>
          </a:xfrm>
          <a:prstGeom prst="rect">
            <a:avLst/>
          </a:prstGeom>
          <a:noFill/>
          <a:ln w="9525">
            <a:noFill/>
            <a:miter lim="800000"/>
            <a:headEnd/>
            <a:tailEnd/>
          </a:ln>
        </p:spPr>
        <p:txBody>
          <a:bodyPr>
            <a:spAutoFit/>
          </a:bodyPr>
          <a:lstStyle/>
          <a:p>
            <a:pPr>
              <a:spcBef>
                <a:spcPct val="50000"/>
              </a:spcBef>
            </a:pPr>
            <a:r>
              <a:rPr lang="en-US" sz="2400" b="1">
                <a:solidFill>
                  <a:srgbClr val="008000"/>
                </a:solidFill>
                <a:latin typeface=".VnTimeH" pitchFamily="34" charset="0"/>
              </a:rPr>
              <a:t>BÕn c¶ng Nhµ Rång </a:t>
            </a:r>
            <a:endParaRPr lang="en-US" b="1">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88418"/>
                                        </p:tgtEl>
                                        <p:attrNameLst>
                                          <p:attrName>style.visibility</p:attrName>
                                        </p:attrNameLst>
                                      </p:cBhvr>
                                      <p:to>
                                        <p:strVal val="visible"/>
                                      </p:to>
                                    </p:set>
                                    <p:anim calcmode="lin" valueType="num">
                                      <p:cBhvr>
                                        <p:cTn id="7" dur="5000" fill="hold"/>
                                        <p:tgtEl>
                                          <p:spTgt spid="188418"/>
                                        </p:tgtEl>
                                        <p:attrNameLst>
                                          <p:attrName>ppt_w</p:attrName>
                                        </p:attrNameLst>
                                      </p:cBhvr>
                                      <p:tavLst>
                                        <p:tav tm="0" fmla="#ppt_w*sin(2.5*pi*$)">
                                          <p:val>
                                            <p:fltVal val="0"/>
                                          </p:val>
                                        </p:tav>
                                        <p:tav tm="100000">
                                          <p:val>
                                            <p:fltVal val="1"/>
                                          </p:val>
                                        </p:tav>
                                      </p:tavLst>
                                    </p:anim>
                                    <p:anim calcmode="lin" valueType="num">
                                      <p:cBhvr>
                                        <p:cTn id="8" dur="5000" fill="hold"/>
                                        <p:tgtEl>
                                          <p:spTgt spid="18841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88419"/>
                                        </p:tgtEl>
                                        <p:attrNameLst>
                                          <p:attrName>style.visibility</p:attrName>
                                        </p:attrNameLst>
                                      </p:cBhvr>
                                      <p:to>
                                        <p:strVal val="visible"/>
                                      </p:to>
                                    </p:set>
                                    <p:animEffect transition="in" filter="fade">
                                      <p:cBhvr>
                                        <p:cTn id="13" dur="1000"/>
                                        <p:tgtEl>
                                          <p:spTgt spid="188419"/>
                                        </p:tgtEl>
                                      </p:cBhvr>
                                    </p:animEffect>
                                    <p:anim calcmode="lin" valueType="num">
                                      <p:cBhvr>
                                        <p:cTn id="14" dur="1000" fill="hold"/>
                                        <p:tgtEl>
                                          <p:spTgt spid="188419"/>
                                        </p:tgtEl>
                                        <p:attrNameLst>
                                          <p:attrName>ppt_x</p:attrName>
                                        </p:attrNameLst>
                                      </p:cBhvr>
                                      <p:tavLst>
                                        <p:tav tm="0">
                                          <p:val>
                                            <p:strVal val="#ppt_x"/>
                                          </p:val>
                                        </p:tav>
                                        <p:tav tm="100000">
                                          <p:val>
                                            <p:strVal val="#ppt_x"/>
                                          </p:val>
                                        </p:tav>
                                      </p:tavLst>
                                    </p:anim>
                                    <p:anim calcmode="lin" valueType="num">
                                      <p:cBhvr>
                                        <p:cTn id="15" dur="900" decel="100000" fill="hold"/>
                                        <p:tgtEl>
                                          <p:spTgt spid="18841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84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7" name="Picture 5" descr="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87397"/>
                                        </p:tgtEl>
                                        <p:attrNameLst>
                                          <p:attrName>style.visibility</p:attrName>
                                        </p:attrNameLst>
                                      </p:cBhvr>
                                      <p:to>
                                        <p:strVal val="visible"/>
                                      </p:to>
                                    </p:set>
                                    <p:animEffect transition="in" filter="checkerboard(across)">
                                      <p:cBhvr>
                                        <p:cTn id="7" dur="500"/>
                                        <p:tgtEl>
                                          <p:spTgt spid="187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0" y="0"/>
            <a:ext cx="9144000" cy="6858000"/>
          </a:xfrm>
          <a:prstGeom prst="rect">
            <a:avLst/>
          </a:prstGeom>
          <a:gradFill rotWithShape="1">
            <a:gsLst>
              <a:gs pos="0">
                <a:srgbClr val="0FF2FD">
                  <a:alpha val="50000"/>
                </a:srgbClr>
              </a:gs>
              <a:gs pos="50000">
                <a:schemeClr val="bg1"/>
              </a:gs>
              <a:gs pos="100000">
                <a:srgbClr val="0FF2FD">
                  <a:alpha val="50000"/>
                </a:srgbClr>
              </a:gs>
            </a:gsLst>
            <a:lin ang="5400000" scaled="1"/>
          </a:gradFill>
          <a:ln w="9525">
            <a:solidFill>
              <a:schemeClr val="tx1"/>
            </a:solidFill>
            <a:miter lim="800000"/>
            <a:headEnd/>
            <a:tailEnd/>
          </a:ln>
          <a:effectLst/>
          <a:extLst>
            <a:ext uri="{AF507438-7753-43E0-B8FC-AC1667EBCBE1}"/>
          </a:extLst>
        </p:spPr>
        <p:txBody>
          <a:bodyPr wrap="none" anchor="ctr"/>
          <a:lstStyle/>
          <a:p>
            <a:pPr fontAlgn="auto">
              <a:spcBef>
                <a:spcPts val="0"/>
              </a:spcBef>
              <a:spcAft>
                <a:spcPts val="0"/>
              </a:spcAft>
              <a:defRPr/>
            </a:pPr>
            <a:endParaRPr lang="ru-RU">
              <a:latin typeface="+mn-lt"/>
            </a:endParaRPr>
          </a:p>
        </p:txBody>
      </p:sp>
      <p:sp>
        <p:nvSpPr>
          <p:cNvPr id="232453" name="Text Box 5"/>
          <p:cNvSpPr txBox="1">
            <a:spLocks noChangeArrowheads="1"/>
          </p:cNvSpPr>
          <p:nvPr/>
        </p:nvSpPr>
        <p:spPr bwMode="auto">
          <a:xfrm>
            <a:off x="1216025" y="631825"/>
            <a:ext cx="5108575" cy="457200"/>
          </a:xfrm>
          <a:prstGeom prst="rect">
            <a:avLst/>
          </a:prstGeom>
          <a:noFill/>
          <a:ln w="9525">
            <a:noFill/>
            <a:miter lim="800000"/>
            <a:headEnd/>
            <a:tailEnd/>
          </a:ln>
        </p:spPr>
        <p:txBody>
          <a:bodyPr>
            <a:spAutoFit/>
          </a:bodyPr>
          <a:lstStyle/>
          <a:p>
            <a:pPr>
              <a:spcBef>
                <a:spcPct val="50000"/>
              </a:spcBef>
            </a:pPr>
            <a:r>
              <a:rPr lang="en-US" sz="2400" b="1">
                <a:solidFill>
                  <a:srgbClr val="FF3399"/>
                </a:solidFill>
                <a:latin typeface="Times New Roman" pitchFamily="18" charset="0"/>
                <a:cs typeface="Times New Roman" pitchFamily="18" charset="0"/>
              </a:rPr>
              <a:t>1. </a:t>
            </a:r>
            <a:r>
              <a:rPr lang="en-US" sz="2400" b="1" u="sng">
                <a:solidFill>
                  <a:srgbClr val="FF3399"/>
                </a:solidFill>
                <a:latin typeface="Times New Roman" pitchFamily="18" charset="0"/>
                <a:cs typeface="Times New Roman" pitchFamily="18" charset="0"/>
              </a:rPr>
              <a:t>Sự cần thiết thành lập Đảng </a:t>
            </a:r>
            <a:r>
              <a:rPr lang="en-US" sz="2400" b="1">
                <a:solidFill>
                  <a:srgbClr val="FF3399"/>
                </a:solidFill>
                <a:latin typeface="Times New Roman" pitchFamily="18" charset="0"/>
                <a:cs typeface="Times New Roman" pitchFamily="18" charset="0"/>
              </a:rPr>
              <a:t>.</a:t>
            </a:r>
          </a:p>
        </p:txBody>
      </p:sp>
      <p:sp>
        <p:nvSpPr>
          <p:cNvPr id="232454" name="Text Box 6"/>
          <p:cNvSpPr txBox="1">
            <a:spLocks noChangeArrowheads="1"/>
          </p:cNvSpPr>
          <p:nvPr/>
        </p:nvSpPr>
        <p:spPr bwMode="auto">
          <a:xfrm>
            <a:off x="520700" y="1130300"/>
            <a:ext cx="6943725" cy="461963"/>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Times New Roman" pitchFamily="18" charset="0"/>
                <a:cs typeface="Times New Roman" pitchFamily="18" charset="0"/>
              </a:rPr>
              <a:t>- Nêu tình hình lịch sử nước ta trong năm 1929 ?</a:t>
            </a:r>
            <a:r>
              <a:rPr lang="en-US" sz="2400" b="1" i="1">
                <a:solidFill>
                  <a:srgbClr val="006600"/>
                </a:solidFill>
                <a:latin typeface=".VnTime" pitchFamily="34" charset="0"/>
              </a:rPr>
              <a:t> </a:t>
            </a:r>
            <a:endParaRPr lang="en-US" sz="2400" b="1" i="1">
              <a:solidFill>
                <a:srgbClr val="006600"/>
              </a:solidFill>
              <a:latin typeface=".VnTimeH" pitchFamily="34" charset="0"/>
            </a:endParaRPr>
          </a:p>
        </p:txBody>
      </p:sp>
      <p:sp>
        <p:nvSpPr>
          <p:cNvPr id="232455" name="Text Box 7"/>
          <p:cNvSpPr txBox="1">
            <a:spLocks noChangeArrowheads="1"/>
          </p:cNvSpPr>
          <p:nvPr/>
        </p:nvSpPr>
        <p:spPr bwMode="auto">
          <a:xfrm>
            <a:off x="1473200" y="1066800"/>
            <a:ext cx="6400800" cy="457200"/>
          </a:xfrm>
          <a:prstGeom prst="rect">
            <a:avLst/>
          </a:prstGeom>
          <a:noFill/>
          <a:ln w="9525">
            <a:noFill/>
            <a:miter lim="800000"/>
            <a:headEnd/>
            <a:tailEnd/>
          </a:ln>
        </p:spPr>
        <p:txBody>
          <a:bodyPr>
            <a:spAutoFit/>
          </a:bodyPr>
          <a:lstStyle/>
          <a:p>
            <a:pPr>
              <a:spcBef>
                <a:spcPct val="50000"/>
              </a:spcBef>
            </a:pPr>
            <a:r>
              <a:rPr lang="en-US" sz="2400" b="1">
                <a:solidFill>
                  <a:schemeClr val="accent2"/>
                </a:solidFill>
                <a:latin typeface=".VnTimeH" pitchFamily="34" charset="0"/>
              </a:rPr>
              <a:t>- </a:t>
            </a:r>
            <a:r>
              <a:rPr lang="en-US" sz="2400" b="1">
                <a:solidFill>
                  <a:schemeClr val="accent2"/>
                </a:solidFill>
                <a:latin typeface=".VnTime" pitchFamily="34" charset="0"/>
              </a:rPr>
              <a:t>Có 3</a:t>
            </a:r>
            <a:r>
              <a:rPr lang="en-US" sz="2400" b="1">
                <a:solidFill>
                  <a:schemeClr val="accent2"/>
                </a:solidFill>
                <a:latin typeface=".VnTimeH" pitchFamily="34" charset="0"/>
              </a:rPr>
              <a:t> </a:t>
            </a:r>
            <a:r>
              <a:rPr lang="en-US" sz="2400" b="1">
                <a:solidFill>
                  <a:schemeClr val="accent2"/>
                </a:solidFill>
                <a:latin typeface=".VnTime" pitchFamily="34" charset="0"/>
              </a:rPr>
              <a:t>tæ chøc céng s¶n:</a:t>
            </a:r>
            <a:endParaRPr lang="en-US" sz="2400" b="1">
              <a:solidFill>
                <a:schemeClr val="accent2"/>
              </a:solidFill>
              <a:latin typeface=".VnTimeH" pitchFamily="34" charset="0"/>
            </a:endParaRPr>
          </a:p>
        </p:txBody>
      </p:sp>
      <p:grpSp>
        <p:nvGrpSpPr>
          <p:cNvPr id="232456" name="Group 8"/>
          <p:cNvGrpSpPr>
            <a:grpSpLocks/>
          </p:cNvGrpSpPr>
          <p:nvPr/>
        </p:nvGrpSpPr>
        <p:grpSpPr bwMode="auto">
          <a:xfrm>
            <a:off x="3048000" y="1600200"/>
            <a:ext cx="5638800" cy="1568450"/>
            <a:chOff x="2112" y="1632"/>
            <a:chExt cx="2544" cy="988"/>
          </a:xfrm>
        </p:grpSpPr>
        <p:sp>
          <p:nvSpPr>
            <p:cNvPr id="232457" name="Text Box 9"/>
            <p:cNvSpPr txBox="1">
              <a:spLocks noChangeArrowheads="1"/>
            </p:cNvSpPr>
            <p:nvPr/>
          </p:nvSpPr>
          <p:spPr bwMode="auto">
            <a:xfrm>
              <a:off x="2112" y="1632"/>
              <a:ext cx="2544" cy="978"/>
            </a:xfrm>
            <a:prstGeom prst="rect">
              <a:avLst/>
            </a:prstGeom>
            <a:noFill/>
            <a:ln>
              <a:noFill/>
            </a:ln>
            <a:effectLst/>
            <a:extLst>
              <a:ext uri="{909E8E84-426E-40DD-AFC4-6F175D3DCCD1}"/>
              <a:ext uri="{91240B29-F687-4F45-9708-019B960494DF}"/>
              <a:ext uri="{AF507438-7753-43E0-B8FC-AC1667EBCBE1}"/>
            </a:extLst>
          </p:spPr>
          <p:txBody>
            <a:bodyPr>
              <a:spAutoFit/>
            </a:bodyPr>
            <a:lstStyle/>
            <a:p>
              <a:pPr marL="342900" indent="-342900" fontAlgn="auto">
                <a:spcBef>
                  <a:spcPct val="50000"/>
                </a:spcBef>
                <a:spcAft>
                  <a:spcPts val="0"/>
                </a:spcAft>
                <a:buFontTx/>
                <a:buChar char="-"/>
                <a:defRPr/>
              </a:pPr>
              <a:r>
                <a:rPr lang="en-US" sz="2400" b="1">
                  <a:solidFill>
                    <a:srgbClr val="CC3300"/>
                  </a:solidFill>
                  <a:latin typeface="Times New Roman" pitchFamily="18" charset="0"/>
                  <a:cs typeface="Times New Roman" pitchFamily="18" charset="0"/>
                </a:rPr>
                <a:t>Đông Dương CS Đảng (6/1929)</a:t>
              </a:r>
            </a:p>
            <a:p>
              <a:pPr marL="342900" indent="-342900" fontAlgn="auto">
                <a:spcBef>
                  <a:spcPct val="50000"/>
                </a:spcBef>
                <a:spcAft>
                  <a:spcPts val="0"/>
                </a:spcAft>
                <a:buFontTx/>
                <a:buChar char="-"/>
                <a:defRPr/>
              </a:pPr>
              <a:r>
                <a:rPr lang="en-US" sz="2400" b="1">
                  <a:solidFill>
                    <a:srgbClr val="CC3300"/>
                  </a:solidFill>
                  <a:latin typeface="Times New Roman" pitchFamily="18" charset="0"/>
                  <a:cs typeface="Times New Roman" pitchFamily="18" charset="0"/>
                </a:rPr>
                <a:t>An Nam CS Đảng ( 7 / 1929 )</a:t>
              </a:r>
            </a:p>
            <a:p>
              <a:pPr fontAlgn="auto">
                <a:spcBef>
                  <a:spcPct val="50000"/>
                </a:spcBef>
                <a:spcAft>
                  <a:spcPts val="0"/>
                </a:spcAft>
                <a:defRPr/>
              </a:pPr>
              <a:r>
                <a:rPr lang="en-US" sz="2400" b="1">
                  <a:solidFill>
                    <a:srgbClr val="CC3300"/>
                  </a:solidFill>
                  <a:latin typeface="Times New Roman" pitchFamily="18" charset="0"/>
                  <a:cs typeface="Times New Roman" pitchFamily="18" charset="0"/>
                </a:rPr>
                <a:t>- Đông Dương CS Liên Đoàn ( 8 / 1929 )</a:t>
              </a:r>
              <a:endParaRPr lang="en-US" sz="2400" b="1">
                <a:solidFill>
                  <a:srgbClr val="CC3300"/>
                </a:solidFill>
                <a:latin typeface=".VnTime" pitchFamily="34" charset="0"/>
              </a:endParaRPr>
            </a:p>
          </p:txBody>
        </p:sp>
        <p:sp>
          <p:nvSpPr>
            <p:cNvPr id="19470" name="AutoShape 10"/>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p:spPr>
          <p:txBody>
            <a:bodyPr wrap="none" anchor="ctr"/>
            <a:lstStyle/>
            <a:p>
              <a:endParaRPr lang="en-US">
                <a:latin typeface="Calibri" pitchFamily="34" charset="0"/>
              </a:endParaRPr>
            </a:p>
          </p:txBody>
        </p:sp>
      </p:grpSp>
      <p:sp>
        <p:nvSpPr>
          <p:cNvPr id="232459" name="Text Box 11"/>
          <p:cNvSpPr txBox="1">
            <a:spLocks noChangeArrowheads="1"/>
          </p:cNvSpPr>
          <p:nvPr/>
        </p:nvSpPr>
        <p:spPr bwMode="auto">
          <a:xfrm>
            <a:off x="1444625" y="1524000"/>
            <a:ext cx="4873625" cy="457200"/>
          </a:xfrm>
          <a:prstGeom prst="rect">
            <a:avLst/>
          </a:prstGeom>
          <a:noFill/>
          <a:ln w="9525">
            <a:noFill/>
            <a:miter lim="800000"/>
            <a:headEnd/>
            <a:tailEnd/>
          </a:ln>
        </p:spPr>
        <p:txBody>
          <a:bodyPr>
            <a:spAutoFit/>
          </a:bodyPr>
          <a:lstStyle/>
          <a:p>
            <a:pPr>
              <a:spcBef>
                <a:spcPct val="50000"/>
              </a:spcBef>
            </a:pPr>
            <a:r>
              <a:rPr lang="en-US" sz="2400" b="1">
                <a:solidFill>
                  <a:schemeClr val="accent2"/>
                </a:solidFill>
                <a:latin typeface=".VnTimeH" pitchFamily="34" charset="0"/>
              </a:rPr>
              <a:t>- </a:t>
            </a:r>
            <a:r>
              <a:rPr lang="en-US" sz="2400" b="1">
                <a:solidFill>
                  <a:schemeClr val="accent2"/>
                </a:solidFill>
                <a:latin typeface=".VnTime" pitchFamily="34" charset="0"/>
              </a:rPr>
              <a:t>ThiÕu sù l·nh ®¹o thèng nhÊt.</a:t>
            </a:r>
            <a:endParaRPr lang="en-US" sz="2400" b="1">
              <a:solidFill>
                <a:schemeClr val="accent2"/>
              </a:solidFill>
              <a:latin typeface=".VnTimeH" pitchFamily="34" charset="0"/>
            </a:endParaRPr>
          </a:p>
        </p:txBody>
      </p:sp>
      <p:sp>
        <p:nvSpPr>
          <p:cNvPr id="232460" name="Text Box 12"/>
          <p:cNvSpPr txBox="1">
            <a:spLocks noChangeArrowheads="1"/>
          </p:cNvSpPr>
          <p:nvPr/>
        </p:nvSpPr>
        <p:spPr bwMode="auto">
          <a:xfrm>
            <a:off x="990600" y="1838325"/>
            <a:ext cx="6248400" cy="579438"/>
          </a:xfrm>
          <a:prstGeom prst="rect">
            <a:avLst/>
          </a:prstGeom>
          <a:noFill/>
          <a:ln w="9525">
            <a:noFill/>
            <a:miter lim="800000"/>
            <a:headEnd/>
            <a:tailEnd/>
          </a:ln>
        </p:spPr>
        <p:txBody>
          <a:bodyPr>
            <a:spAutoFit/>
          </a:bodyPr>
          <a:lstStyle/>
          <a:p>
            <a:pPr>
              <a:spcBef>
                <a:spcPct val="50000"/>
              </a:spcBef>
            </a:pPr>
            <a:r>
              <a:rPr lang="en-US" sz="3200" b="1">
                <a:solidFill>
                  <a:srgbClr val="FF0066"/>
                </a:solidFill>
                <a:latin typeface=".VnTimeH" pitchFamily="34" charset="0"/>
              </a:rPr>
              <a:t>?</a:t>
            </a:r>
            <a:r>
              <a:rPr lang="en-US" sz="2400" b="1" i="1">
                <a:solidFill>
                  <a:srgbClr val="006600"/>
                </a:solidFill>
                <a:latin typeface=".VnTimeH" pitchFamily="34" charset="0"/>
              </a:rPr>
              <a:t> </a:t>
            </a:r>
            <a:r>
              <a:rPr lang="en-US" sz="2400" b="1" i="1">
                <a:solidFill>
                  <a:srgbClr val="006600"/>
                </a:solidFill>
                <a:latin typeface="Times New Roman" pitchFamily="18" charset="0"/>
                <a:cs typeface="Times New Roman" pitchFamily="18" charset="0"/>
              </a:rPr>
              <a:t>Trước tình hình đó đã đặt yêu cầu gì ?</a:t>
            </a:r>
            <a:r>
              <a:rPr lang="en-US" sz="2400" b="1" i="1">
                <a:solidFill>
                  <a:srgbClr val="006600"/>
                </a:solidFill>
                <a:latin typeface=".VnTime" pitchFamily="34" charset="0"/>
              </a:rPr>
              <a:t> </a:t>
            </a:r>
            <a:endParaRPr lang="en-US" sz="2400" b="1" i="1">
              <a:solidFill>
                <a:srgbClr val="006600"/>
              </a:solidFill>
              <a:latin typeface=".VnTimeH" pitchFamily="34" charset="0"/>
            </a:endParaRPr>
          </a:p>
        </p:txBody>
      </p:sp>
      <p:sp>
        <p:nvSpPr>
          <p:cNvPr id="232466" name="Text Box 18"/>
          <p:cNvSpPr txBox="1">
            <a:spLocks noChangeArrowheads="1"/>
          </p:cNvSpPr>
          <p:nvPr/>
        </p:nvSpPr>
        <p:spPr bwMode="auto">
          <a:xfrm>
            <a:off x="914400" y="2743200"/>
            <a:ext cx="7239000" cy="830263"/>
          </a:xfrm>
          <a:prstGeom prst="rect">
            <a:avLst/>
          </a:prstGeom>
          <a:noFill/>
          <a:ln w="9525">
            <a:noFill/>
            <a:miter lim="800000"/>
            <a:headEnd/>
            <a:tailEnd/>
          </a:ln>
        </p:spPr>
        <p:txBody>
          <a:bodyPr>
            <a:spAutoFit/>
          </a:bodyPr>
          <a:lstStyle/>
          <a:p>
            <a:pPr>
              <a:spcBef>
                <a:spcPct val="50000"/>
              </a:spcBef>
            </a:pPr>
            <a:r>
              <a:rPr lang="en-US" sz="2400" b="1">
                <a:solidFill>
                  <a:srgbClr val="3333FF"/>
                </a:solidFill>
                <a:latin typeface="Times New Roman" pitchFamily="18" charset="0"/>
                <a:cs typeface="Times New Roman" pitchFamily="18" charset="0"/>
              </a:rPr>
              <a:t>Cần phải sớm hợp nhất 3tổ chức cộng sản thành một Đảng duy nhất </a:t>
            </a:r>
            <a:r>
              <a:rPr lang="en-US" sz="2400" b="1">
                <a:solidFill>
                  <a:srgbClr val="3333FF"/>
                </a:solidFill>
                <a:latin typeface=".VnTime" pitchFamily="34" charset="0"/>
              </a:rPr>
              <a:t> </a:t>
            </a:r>
            <a:r>
              <a:rPr lang="en-US" sz="2400" b="1">
                <a:solidFill>
                  <a:srgbClr val="3333FF"/>
                </a:solidFill>
                <a:latin typeface="Times New Roman" pitchFamily="18" charset="0"/>
                <a:cs typeface="Times New Roman" pitchFamily="18" charset="0"/>
              </a:rPr>
              <a:t>để cùng đoàn kết chống kẻ thù</a:t>
            </a:r>
            <a:r>
              <a:rPr lang="en-US" sz="2400" b="1">
                <a:solidFill>
                  <a:srgbClr val="3333FF"/>
                </a:solidFill>
                <a:latin typeface=".VnTime" pitchFamily="34" charset="0"/>
              </a:rPr>
              <a:t> </a:t>
            </a:r>
            <a:r>
              <a:rPr lang="en-US" sz="2400" b="1">
                <a:solidFill>
                  <a:srgbClr val="3333FF"/>
                </a:solidFill>
                <a:latin typeface="Times New Roman" pitchFamily="18" charset="0"/>
                <a:cs typeface="Times New Roman" pitchFamily="18" charset="0"/>
              </a:rPr>
              <a:t>chung.</a:t>
            </a:r>
            <a:endParaRPr lang="en-US" sz="2400" b="1">
              <a:solidFill>
                <a:srgbClr val="3333FF"/>
              </a:solidFill>
              <a:latin typeface=".VnTime" pitchFamily="34" charset="0"/>
            </a:endParaRPr>
          </a:p>
        </p:txBody>
      </p:sp>
      <p:sp>
        <p:nvSpPr>
          <p:cNvPr id="232467" name="Text Box 19"/>
          <p:cNvSpPr txBox="1">
            <a:spLocks noChangeArrowheads="1"/>
          </p:cNvSpPr>
          <p:nvPr/>
        </p:nvSpPr>
        <p:spPr bwMode="auto">
          <a:xfrm>
            <a:off x="1066800" y="2514600"/>
            <a:ext cx="5562600" cy="457200"/>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VnTimeH" pitchFamily="34" charset="0"/>
              </a:rPr>
              <a:t> </a:t>
            </a:r>
            <a:r>
              <a:rPr lang="en-US" sz="2400" b="1">
                <a:solidFill>
                  <a:srgbClr val="006600"/>
                </a:solidFill>
                <a:latin typeface=".VnTimeH" pitchFamily="34" charset="0"/>
              </a:rPr>
              <a:t>-  </a:t>
            </a:r>
            <a:r>
              <a:rPr lang="en-US" sz="2400" b="1">
                <a:solidFill>
                  <a:srgbClr val="006600"/>
                </a:solidFill>
                <a:latin typeface="Times New Roman" pitchFamily="18" charset="0"/>
                <a:cs typeface="Times New Roman" pitchFamily="18" charset="0"/>
              </a:rPr>
              <a:t>Ai là người có thể làm được điều đó ?</a:t>
            </a:r>
            <a:r>
              <a:rPr lang="en-US" sz="2400" b="1">
                <a:solidFill>
                  <a:srgbClr val="006600"/>
                </a:solidFill>
                <a:latin typeface=".VnTime" pitchFamily="34" charset="0"/>
              </a:rPr>
              <a:t> </a:t>
            </a:r>
            <a:endParaRPr lang="en-US" sz="2400" b="1">
              <a:solidFill>
                <a:srgbClr val="006600"/>
              </a:solidFill>
              <a:latin typeface=".VnTimeH" pitchFamily="34" charset="0"/>
            </a:endParaRPr>
          </a:p>
        </p:txBody>
      </p:sp>
      <p:sp>
        <p:nvSpPr>
          <p:cNvPr id="232468" name="Text Box 20"/>
          <p:cNvSpPr txBox="1">
            <a:spLocks noChangeArrowheads="1"/>
          </p:cNvSpPr>
          <p:nvPr/>
        </p:nvSpPr>
        <p:spPr bwMode="auto">
          <a:xfrm>
            <a:off x="685800" y="3276600"/>
            <a:ext cx="8153400" cy="830263"/>
          </a:xfrm>
          <a:prstGeom prst="rect">
            <a:avLst/>
          </a:prstGeom>
          <a:noFill/>
          <a:ln w="9525">
            <a:solidFill>
              <a:srgbClr val="9900CC"/>
            </a:solidFill>
            <a:miter lim="800000"/>
            <a:headEnd/>
            <a:tailEnd/>
          </a:ln>
        </p:spPr>
        <p:txBody>
          <a:bodyPr>
            <a:spAutoFit/>
          </a:bodyPr>
          <a:lstStyle/>
          <a:p>
            <a:pPr>
              <a:spcBef>
                <a:spcPct val="50000"/>
              </a:spcBef>
            </a:pPr>
            <a:r>
              <a:rPr lang="en-US" sz="2400" b="1">
                <a:solidFill>
                  <a:srgbClr val="9900CC"/>
                </a:solidFill>
                <a:latin typeface="Times New Roman" pitchFamily="18" charset="0"/>
                <a:cs typeface="Times New Roman" pitchFamily="18" charset="0"/>
              </a:rPr>
              <a:t>Chỉ có đồng chí Nguyễn Ái Quốc mới có thể thống nhất các tổ chức cộng sản ở Việt nam thành một Đảng duy nhất.</a:t>
            </a:r>
            <a:endParaRPr lang="en-US" sz="2400" b="1">
              <a:solidFill>
                <a:srgbClr val="9900CC"/>
              </a:solidFill>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2453"/>
                                        </p:tgtEl>
                                        <p:attrNameLst>
                                          <p:attrName>style.visibility</p:attrName>
                                        </p:attrNameLst>
                                      </p:cBhvr>
                                      <p:to>
                                        <p:strVal val="visible"/>
                                      </p:to>
                                    </p:set>
                                    <p:anim calcmode="discrete" valueType="clr">
                                      <p:cBhvr override="childStyle">
                                        <p:cTn id="7" dur="80"/>
                                        <p:tgtEl>
                                          <p:spTgt spid="2324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2453"/>
                                        </p:tgtEl>
                                        <p:attrNameLst>
                                          <p:attrName>fillcolor</p:attrName>
                                        </p:attrNameLst>
                                      </p:cBhvr>
                                      <p:tavLst>
                                        <p:tav tm="0">
                                          <p:val>
                                            <p:clrVal>
                                              <a:schemeClr val="accent2"/>
                                            </p:clrVal>
                                          </p:val>
                                        </p:tav>
                                        <p:tav tm="50000">
                                          <p:val>
                                            <p:clrVal>
                                              <a:schemeClr val="hlink"/>
                                            </p:clrVal>
                                          </p:val>
                                        </p:tav>
                                      </p:tavLst>
                                    </p:anim>
                                    <p:set>
                                      <p:cBhvr>
                                        <p:cTn id="9" dur="80"/>
                                        <p:tgtEl>
                                          <p:spTgt spid="23245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32454"/>
                                        </p:tgtEl>
                                        <p:attrNameLst>
                                          <p:attrName>style.visibility</p:attrName>
                                        </p:attrNameLst>
                                      </p:cBhvr>
                                      <p:to>
                                        <p:strVal val="visible"/>
                                      </p:to>
                                    </p:set>
                                    <p:animEffect transition="in" filter="diamond(in)">
                                      <p:cBhvr>
                                        <p:cTn id="14" dur="2000"/>
                                        <p:tgtEl>
                                          <p:spTgt spid="2324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3" presetClass="exit" presetSubtype="0" fill="hold" grpId="1" nodeType="clickEffect">
                                  <p:stCondLst>
                                    <p:cond delay="0"/>
                                  </p:stCondLst>
                                  <p:childTnLst>
                                    <p:anim calcmode="lin" valueType="num">
                                      <p:cBhvr>
                                        <p:cTn id="18" dur="600" decel="50000">
                                          <p:stCondLst>
                                            <p:cond delay="0"/>
                                          </p:stCondLst>
                                        </p:cTn>
                                        <p:tgtEl>
                                          <p:spTgt spid="2324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400">
                                          <p:stCondLst>
                                            <p:cond delay="600"/>
                                          </p:stCondLst>
                                        </p:cTn>
                                        <p:tgtEl>
                                          <p:spTgt spid="232454"/>
                                        </p:tgtEl>
                                        <p:attrNameLst>
                                          <p:attrName>ppt_x</p:attrName>
                                        </p:attrNameLst>
                                      </p:cBhvr>
                                      <p:tavLst>
                                        <p:tav tm="0">
                                          <p:val>
                                            <p:strVal val="ppt_x"/>
                                          </p:val>
                                        </p:tav>
                                        <p:tav tm="100000">
                                          <p:val>
                                            <p:strVal val="ppt_x"/>
                                          </p:val>
                                        </p:tav>
                                      </p:tavLst>
                                    </p:anim>
                                    <p:anim calcmode="lin" valueType="num">
                                      <p:cBhvr>
                                        <p:cTn id="20" dur="600" decel="50000">
                                          <p:stCondLst>
                                            <p:cond delay="0"/>
                                          </p:stCondLst>
                                        </p:cTn>
                                        <p:tgtEl>
                                          <p:spTgt spid="232454"/>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1" dur="400">
                                          <p:stCondLst>
                                            <p:cond delay="600"/>
                                          </p:stCondLst>
                                        </p:cTn>
                                        <p:tgtEl>
                                          <p:spTgt spid="232454"/>
                                        </p:tgtEl>
                                        <p:attrNameLst>
                                          <p:attrName>ppt_y</p:attrName>
                                        </p:attrNameLst>
                                      </p:cBhvr>
                                      <p:tavLst>
                                        <p:tav tm="0">
                                          <p:val>
                                            <p:strVal val="ppt_y"/>
                                          </p:val>
                                        </p:tav>
                                        <p:tav tm="100000">
                                          <p:val>
                                            <p:strVal val="ppt_y"/>
                                          </p:val>
                                        </p:tav>
                                      </p:tavLst>
                                    </p:anim>
                                    <p:animEffect transition="out" filter="fade">
                                      <p:cBhvr>
                                        <p:cTn id="22" dur="100">
                                          <p:stCondLst>
                                            <p:cond delay="900"/>
                                          </p:stCondLst>
                                        </p:cTn>
                                        <p:tgtEl>
                                          <p:spTgt spid="232454"/>
                                        </p:tgtEl>
                                      </p:cBhvr>
                                    </p:animEffect>
                                    <p:set>
                                      <p:cBhvr>
                                        <p:cTn id="23" dur="1" fill="hold">
                                          <p:stCondLst>
                                            <p:cond delay="999"/>
                                          </p:stCondLst>
                                        </p:cTn>
                                        <p:tgtEl>
                                          <p:spTgt spid="23245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32455"/>
                                        </p:tgtEl>
                                        <p:attrNameLst>
                                          <p:attrName>style.visibility</p:attrName>
                                        </p:attrNameLst>
                                      </p:cBhvr>
                                      <p:to>
                                        <p:strVal val="visible"/>
                                      </p:to>
                                    </p:set>
                                    <p:animEffect transition="in" filter="slide(fromBottom)">
                                      <p:cBhvr>
                                        <p:cTn id="28" dur="500"/>
                                        <p:tgtEl>
                                          <p:spTgt spid="2324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32456"/>
                                        </p:tgtEl>
                                        <p:attrNameLst>
                                          <p:attrName>style.visibility</p:attrName>
                                        </p:attrNameLst>
                                      </p:cBhvr>
                                      <p:to>
                                        <p:strVal val="visible"/>
                                      </p:to>
                                    </p:set>
                                    <p:animEffect transition="in" filter="fade">
                                      <p:cBhvr>
                                        <p:cTn id="33" dur="2000"/>
                                        <p:tgtEl>
                                          <p:spTgt spid="2324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nodeType="clickEffect">
                                  <p:stCondLst>
                                    <p:cond delay="0"/>
                                  </p:stCondLst>
                                  <p:childTnLst>
                                    <p:animEffect transition="out" filter="box(in)">
                                      <p:cBhvr>
                                        <p:cTn id="37" dur="500"/>
                                        <p:tgtEl>
                                          <p:spTgt spid="232456"/>
                                        </p:tgtEl>
                                      </p:cBhvr>
                                    </p:animEffect>
                                    <p:set>
                                      <p:cBhvr>
                                        <p:cTn id="38" dur="1" fill="hold">
                                          <p:stCondLst>
                                            <p:cond delay="499"/>
                                          </p:stCondLst>
                                        </p:cTn>
                                        <p:tgtEl>
                                          <p:spTgt spid="23245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2459"/>
                                        </p:tgtEl>
                                        <p:attrNameLst>
                                          <p:attrName>style.visibility</p:attrName>
                                        </p:attrNameLst>
                                      </p:cBhvr>
                                      <p:to>
                                        <p:strVal val="visible"/>
                                      </p:to>
                                    </p:set>
                                    <p:animEffect transition="in" filter="fade">
                                      <p:cBhvr>
                                        <p:cTn id="43" dur="2000"/>
                                        <p:tgtEl>
                                          <p:spTgt spid="23245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232460"/>
                                        </p:tgtEl>
                                        <p:attrNameLst>
                                          <p:attrName>style.visibility</p:attrName>
                                        </p:attrNameLst>
                                      </p:cBhvr>
                                      <p:to>
                                        <p:strVal val="visible"/>
                                      </p:to>
                                    </p:set>
                                    <p:animEffect transition="in" filter="diamond(in)">
                                      <p:cBhvr>
                                        <p:cTn id="48" dur="2000"/>
                                        <p:tgtEl>
                                          <p:spTgt spid="23246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232466"/>
                                        </p:tgtEl>
                                        <p:attrNameLst>
                                          <p:attrName>style.visibility</p:attrName>
                                        </p:attrNameLst>
                                      </p:cBhvr>
                                      <p:to>
                                        <p:strVal val="visible"/>
                                      </p:to>
                                    </p:set>
                                    <p:animEffect transition="in" filter="wedge">
                                      <p:cBhvr>
                                        <p:cTn id="53" dur="2000"/>
                                        <p:tgtEl>
                                          <p:spTgt spid="23246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grpId="1" nodeType="clickEffect">
                                  <p:stCondLst>
                                    <p:cond delay="0"/>
                                  </p:stCondLst>
                                  <p:childTnLst>
                                    <p:animEffect transition="out" filter="box(in)">
                                      <p:cBhvr>
                                        <p:cTn id="57" dur="500"/>
                                        <p:tgtEl>
                                          <p:spTgt spid="232460"/>
                                        </p:tgtEl>
                                      </p:cBhvr>
                                    </p:animEffect>
                                    <p:set>
                                      <p:cBhvr>
                                        <p:cTn id="58" dur="1" fill="hold">
                                          <p:stCondLst>
                                            <p:cond delay="499"/>
                                          </p:stCondLst>
                                        </p:cTn>
                                        <p:tgtEl>
                                          <p:spTgt spid="23246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xit" presetSubtype="16" fill="hold" grpId="1" nodeType="clickEffect">
                                  <p:stCondLst>
                                    <p:cond delay="0"/>
                                  </p:stCondLst>
                                  <p:childTnLst>
                                    <p:animEffect transition="out" filter="diamond(in)">
                                      <p:cBhvr>
                                        <p:cTn id="62" dur="2000"/>
                                        <p:tgtEl>
                                          <p:spTgt spid="232466"/>
                                        </p:tgtEl>
                                      </p:cBhvr>
                                    </p:animEffect>
                                    <p:set>
                                      <p:cBhvr>
                                        <p:cTn id="63" dur="1" fill="hold">
                                          <p:stCondLst>
                                            <p:cond delay="1999"/>
                                          </p:stCondLst>
                                        </p:cTn>
                                        <p:tgtEl>
                                          <p:spTgt spid="232466"/>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232467"/>
                                        </p:tgtEl>
                                        <p:attrNameLst>
                                          <p:attrName>style.visibility</p:attrName>
                                        </p:attrNameLst>
                                      </p:cBhvr>
                                      <p:to>
                                        <p:strVal val="visible"/>
                                      </p:to>
                                    </p:set>
                                    <p:animEffect transition="in" filter="diamond(in)">
                                      <p:cBhvr>
                                        <p:cTn id="68" dur="2000"/>
                                        <p:tgtEl>
                                          <p:spTgt spid="23246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232468"/>
                                        </p:tgtEl>
                                        <p:attrNameLst>
                                          <p:attrName>style.visibility</p:attrName>
                                        </p:attrNameLst>
                                      </p:cBhvr>
                                      <p:to>
                                        <p:strVal val="visible"/>
                                      </p:to>
                                    </p:set>
                                    <p:animEffect transition="in" filter="box(in)">
                                      <p:cBhvr>
                                        <p:cTn id="73" dur="500"/>
                                        <p:tgtEl>
                                          <p:spTgt spid="23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3" grpId="0"/>
      <p:bldP spid="232454" grpId="0"/>
      <p:bldP spid="232454" grpId="1"/>
      <p:bldP spid="232455" grpId="0"/>
      <p:bldP spid="232459" grpId="0"/>
      <p:bldP spid="232460" grpId="0"/>
      <p:bldP spid="232460" grpId="1"/>
      <p:bldP spid="232466" grpId="0"/>
      <p:bldP spid="232466" grpId="1"/>
      <p:bldP spid="232467" grpId="0"/>
      <p:bldP spid="2324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4" name="Picture 4" descr="Khung anh 34"/>
          <p:cNvPicPr>
            <a:picLocks noGrp="1" noChangeAspect="1" noChangeArrowheads="1"/>
          </p:cNvPicPr>
          <p:nvPr>
            <p:ph type="body" idx="1"/>
          </p:nvPr>
        </p:nvPicPr>
        <p:blipFill>
          <a:blip r:embed="rId2">
            <a:clrChange>
              <a:clrFrom>
                <a:srgbClr val="FFFFFF"/>
              </a:clrFrom>
              <a:clrTo>
                <a:srgbClr val="FFFFFF">
                  <a:alpha val="0"/>
                </a:srgbClr>
              </a:clrTo>
            </a:clrChange>
            <a:lum bright="-18000" contrast="32000"/>
          </a:blip>
          <a:srcRect/>
          <a:stretch>
            <a:fillRect/>
          </a:stretch>
        </p:blipFill>
        <p:spPr>
          <a:xfrm>
            <a:off x="2209800" y="76200"/>
            <a:ext cx="4648200" cy="6096000"/>
          </a:xfrm>
        </p:spPr>
      </p:pic>
      <p:pic>
        <p:nvPicPr>
          <p:cNvPr id="235525" name="Picture 5" descr="10827163-bac-ho1"/>
          <p:cNvPicPr>
            <a:picLocks noChangeAspect="1" noChangeArrowheads="1"/>
          </p:cNvPicPr>
          <p:nvPr/>
        </p:nvPicPr>
        <p:blipFill>
          <a:blip r:embed="rId3">
            <a:lum bright="20000"/>
          </a:blip>
          <a:srcRect l="21840" t="14592" r="21840" b="30721"/>
          <a:stretch>
            <a:fillRect/>
          </a:stretch>
        </p:blipFill>
        <p:spPr bwMode="auto">
          <a:xfrm>
            <a:off x="2895600" y="1219200"/>
            <a:ext cx="3276600" cy="3810000"/>
          </a:xfrm>
          <a:prstGeom prst="rect">
            <a:avLst/>
          </a:prstGeom>
          <a:noFill/>
          <a:ln w="57150" cmpd="thinThick">
            <a:solidFill>
              <a:srgbClr val="FF6600"/>
            </a:solidFill>
            <a:miter lim="800000"/>
            <a:headEnd/>
            <a:tailEnd/>
          </a:ln>
        </p:spPr>
      </p:pic>
      <p:sp>
        <p:nvSpPr>
          <p:cNvPr id="235526" name="Rectangle 6"/>
          <p:cNvSpPr>
            <a:spLocks noChangeArrowheads="1"/>
          </p:cNvSpPr>
          <p:nvPr/>
        </p:nvSpPr>
        <p:spPr bwMode="auto">
          <a:xfrm>
            <a:off x="2365375" y="6172200"/>
            <a:ext cx="4492625" cy="396875"/>
          </a:xfrm>
          <a:prstGeom prst="rect">
            <a:avLst/>
          </a:prstGeom>
          <a:noFill/>
          <a:ln w="9525">
            <a:noFill/>
            <a:miter lim="800000"/>
            <a:headEnd/>
            <a:tailEnd/>
          </a:ln>
        </p:spPr>
        <p:txBody>
          <a:bodyPr>
            <a:spAutoFit/>
          </a:bodyPr>
          <a:lstStyle/>
          <a:p>
            <a:r>
              <a:rPr lang="en-US" sz="2000" b="1">
                <a:solidFill>
                  <a:srgbClr val="FF0066"/>
                </a:solidFill>
                <a:latin typeface="Times New Roman" pitchFamily="18" charset="0"/>
                <a:cs typeface="Times New Roman" pitchFamily="18" charset="0"/>
              </a:rPr>
              <a:t>Đồng chí Nguyễn Ái Quốc năm 1930</a:t>
            </a:r>
          </a:p>
        </p:txBody>
      </p:sp>
      <p:pic>
        <p:nvPicPr>
          <p:cNvPr id="20484" name="Picture 7" descr="HoaSen[1]dep"/>
          <p:cNvPicPr>
            <a:picLocks noChangeAspect="1" noChangeArrowheads="1"/>
          </p:cNvPicPr>
          <p:nvPr/>
        </p:nvPicPr>
        <p:blipFill>
          <a:blip r:embed="rId4"/>
          <a:srcRect/>
          <a:stretch>
            <a:fillRect/>
          </a:stretch>
        </p:blipFill>
        <p:spPr bwMode="auto">
          <a:xfrm>
            <a:off x="-76200" y="5486400"/>
            <a:ext cx="1676400" cy="1371600"/>
          </a:xfrm>
          <a:prstGeom prst="rect">
            <a:avLst/>
          </a:prstGeom>
          <a:noFill/>
          <a:ln w="9525">
            <a:noFill/>
            <a:miter lim="800000"/>
            <a:headEnd/>
            <a:tailEnd/>
          </a:ln>
        </p:spPr>
      </p:pic>
      <p:pic>
        <p:nvPicPr>
          <p:cNvPr id="20485" name="Picture 8" descr="HoaSen[1]dep"/>
          <p:cNvPicPr>
            <a:picLocks noChangeAspect="1" noChangeArrowheads="1"/>
          </p:cNvPicPr>
          <p:nvPr/>
        </p:nvPicPr>
        <p:blipFill>
          <a:blip r:embed="rId5"/>
          <a:srcRect/>
          <a:stretch>
            <a:fillRect/>
          </a:stretch>
        </p:blipFill>
        <p:spPr bwMode="auto">
          <a:xfrm>
            <a:off x="-76200" y="0"/>
            <a:ext cx="1524000" cy="1447800"/>
          </a:xfrm>
          <a:prstGeom prst="rect">
            <a:avLst/>
          </a:prstGeom>
          <a:noFill/>
          <a:ln w="9525">
            <a:noFill/>
            <a:miter lim="800000"/>
            <a:headEnd/>
            <a:tailEnd/>
          </a:ln>
        </p:spPr>
      </p:pic>
      <p:pic>
        <p:nvPicPr>
          <p:cNvPr id="20486" name="Picture 9" descr="HoaSen[1]dep"/>
          <p:cNvPicPr>
            <a:picLocks noChangeAspect="1" noChangeArrowheads="1"/>
          </p:cNvPicPr>
          <p:nvPr/>
        </p:nvPicPr>
        <p:blipFill>
          <a:blip r:embed="rId6"/>
          <a:srcRect/>
          <a:stretch>
            <a:fillRect/>
          </a:stretch>
        </p:blipFill>
        <p:spPr bwMode="auto">
          <a:xfrm>
            <a:off x="-76200" y="2895600"/>
            <a:ext cx="1524000" cy="1371600"/>
          </a:xfrm>
          <a:prstGeom prst="rect">
            <a:avLst/>
          </a:prstGeom>
          <a:noFill/>
          <a:ln w="9525">
            <a:noFill/>
            <a:miter lim="800000"/>
            <a:headEnd/>
            <a:tailEnd/>
          </a:ln>
        </p:spPr>
      </p:pic>
      <p:pic>
        <p:nvPicPr>
          <p:cNvPr id="20487" name="Picture 10" descr="HoaSen[1]dep"/>
          <p:cNvPicPr>
            <a:picLocks noChangeAspect="1" noChangeArrowheads="1"/>
          </p:cNvPicPr>
          <p:nvPr/>
        </p:nvPicPr>
        <p:blipFill>
          <a:blip r:embed="rId7"/>
          <a:srcRect/>
          <a:stretch>
            <a:fillRect/>
          </a:stretch>
        </p:blipFill>
        <p:spPr bwMode="auto">
          <a:xfrm>
            <a:off x="7467600" y="0"/>
            <a:ext cx="1752600" cy="1676400"/>
          </a:xfrm>
          <a:prstGeom prst="rect">
            <a:avLst/>
          </a:prstGeom>
          <a:noFill/>
          <a:ln w="9525">
            <a:noFill/>
            <a:miter lim="800000"/>
            <a:headEnd/>
            <a:tailEnd/>
          </a:ln>
        </p:spPr>
      </p:pic>
      <p:pic>
        <p:nvPicPr>
          <p:cNvPr id="20488" name="Picture 11" descr="HoaSen[1]dep"/>
          <p:cNvPicPr>
            <a:picLocks noChangeAspect="1" noChangeArrowheads="1"/>
          </p:cNvPicPr>
          <p:nvPr/>
        </p:nvPicPr>
        <p:blipFill>
          <a:blip r:embed="rId7"/>
          <a:srcRect/>
          <a:stretch>
            <a:fillRect/>
          </a:stretch>
        </p:blipFill>
        <p:spPr bwMode="auto">
          <a:xfrm>
            <a:off x="7543800" y="5410200"/>
            <a:ext cx="1676400" cy="1447800"/>
          </a:xfrm>
          <a:prstGeom prst="rect">
            <a:avLst/>
          </a:prstGeom>
          <a:noFill/>
          <a:ln w="9525">
            <a:noFill/>
            <a:miter lim="800000"/>
            <a:headEnd/>
            <a:tailEnd/>
          </a:ln>
        </p:spPr>
      </p:pic>
      <p:pic>
        <p:nvPicPr>
          <p:cNvPr id="20489" name="Picture 12" descr="HoaSen[1]dep"/>
          <p:cNvPicPr>
            <a:picLocks noChangeAspect="1" noChangeArrowheads="1"/>
          </p:cNvPicPr>
          <p:nvPr/>
        </p:nvPicPr>
        <p:blipFill>
          <a:blip r:embed="rId8"/>
          <a:srcRect/>
          <a:stretch>
            <a:fillRect/>
          </a:stretch>
        </p:blipFill>
        <p:spPr bwMode="auto">
          <a:xfrm>
            <a:off x="7620000" y="2971800"/>
            <a:ext cx="16002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diamond(out)">
                                      <p:cBhvr>
                                        <p:cTn id="7" dur="2000"/>
                                        <p:tgtEl>
                                          <p:spTgt spid="235524"/>
                                        </p:tgtEl>
                                      </p:cBhvr>
                                    </p:animEffect>
                                  </p:childTnLst>
                                </p:cTn>
                              </p:par>
                              <p:par>
                                <p:cTn id="8" presetID="8" presetClass="entr" presetSubtype="32" fill="hold" nodeType="withEffect">
                                  <p:stCondLst>
                                    <p:cond delay="0"/>
                                  </p:stCondLst>
                                  <p:childTnLst>
                                    <p:set>
                                      <p:cBhvr>
                                        <p:cTn id="9" dur="1" fill="hold">
                                          <p:stCondLst>
                                            <p:cond delay="0"/>
                                          </p:stCondLst>
                                        </p:cTn>
                                        <p:tgtEl>
                                          <p:spTgt spid="235525"/>
                                        </p:tgtEl>
                                        <p:attrNameLst>
                                          <p:attrName>style.visibility</p:attrName>
                                        </p:attrNameLst>
                                      </p:cBhvr>
                                      <p:to>
                                        <p:strVal val="visible"/>
                                      </p:to>
                                    </p:set>
                                    <p:animEffect transition="in" filter="diamond(out)">
                                      <p:cBhvr>
                                        <p:cTn id="10" dur="2000"/>
                                        <p:tgtEl>
                                          <p:spTgt spid="235525"/>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235526"/>
                                        </p:tgtEl>
                                        <p:attrNameLst>
                                          <p:attrName>style.visibility</p:attrName>
                                        </p:attrNameLst>
                                      </p:cBhvr>
                                      <p:to>
                                        <p:strVal val="visible"/>
                                      </p:to>
                                    </p:set>
                                    <p:animEffect transition="in" filter="diamond(out)">
                                      <p:cBhvr>
                                        <p:cTn id="13" dur="2000"/>
                                        <p:tgtEl>
                                          <p:spTgt spid="235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3"/>
          <p:cNvGrpSpPr>
            <a:grpSpLocks/>
          </p:cNvGrpSpPr>
          <p:nvPr/>
        </p:nvGrpSpPr>
        <p:grpSpPr bwMode="auto">
          <a:xfrm>
            <a:off x="228600" y="0"/>
            <a:ext cx="6508750" cy="1860550"/>
            <a:chOff x="384" y="76"/>
            <a:chExt cx="4100" cy="1172"/>
          </a:xfrm>
        </p:grpSpPr>
        <p:sp>
          <p:nvSpPr>
            <p:cNvPr id="21509" name="Text Box 4"/>
            <p:cNvSpPr txBox="1">
              <a:spLocks noChangeArrowheads="1"/>
            </p:cNvSpPr>
            <p:nvPr/>
          </p:nvSpPr>
          <p:spPr bwMode="auto">
            <a:xfrm>
              <a:off x="384" y="76"/>
              <a:ext cx="912" cy="288"/>
            </a:xfrm>
            <a:prstGeom prst="rect">
              <a:avLst/>
            </a:prstGeom>
            <a:noFill/>
            <a:ln w="9525">
              <a:noFill/>
              <a:miter lim="800000"/>
              <a:headEnd/>
              <a:tailEnd/>
            </a:ln>
          </p:spPr>
          <p:txBody>
            <a:bodyPr>
              <a:spAutoFit/>
            </a:bodyPr>
            <a:lstStyle/>
            <a:p>
              <a:pPr>
                <a:spcBef>
                  <a:spcPct val="50000"/>
                </a:spcBef>
              </a:pPr>
              <a:endParaRPr lang="en-US" sz="2400" b="1" u="sng">
                <a:solidFill>
                  <a:schemeClr val="accent2"/>
                </a:solidFill>
                <a:latin typeface=".VnTime" pitchFamily="34" charset="0"/>
              </a:endParaRPr>
            </a:p>
          </p:txBody>
        </p:sp>
        <p:sp>
          <p:nvSpPr>
            <p:cNvPr id="21510" name="Text Box 5"/>
            <p:cNvSpPr txBox="1">
              <a:spLocks noChangeArrowheads="1"/>
            </p:cNvSpPr>
            <p:nvPr/>
          </p:nvSpPr>
          <p:spPr bwMode="auto">
            <a:xfrm>
              <a:off x="398" y="398"/>
              <a:ext cx="3936" cy="288"/>
            </a:xfrm>
            <a:prstGeom prst="rect">
              <a:avLst/>
            </a:prstGeom>
            <a:noFill/>
            <a:ln w="9525">
              <a:noFill/>
              <a:miter lim="800000"/>
              <a:headEnd/>
              <a:tailEnd/>
            </a:ln>
          </p:spPr>
          <p:txBody>
            <a:bodyPr>
              <a:spAutoFit/>
            </a:bodyPr>
            <a:lstStyle/>
            <a:p>
              <a:pPr>
                <a:spcBef>
                  <a:spcPct val="50000"/>
                </a:spcBef>
              </a:pPr>
              <a:r>
                <a:rPr lang="en-US" sz="2400" b="1">
                  <a:solidFill>
                    <a:schemeClr val="accent2"/>
                  </a:solidFill>
                  <a:latin typeface="Times New Roman" pitchFamily="18" charset="0"/>
                </a:rPr>
                <a:t>1. </a:t>
              </a:r>
              <a:r>
                <a:rPr lang="en-US" sz="2400" b="1" u="sng">
                  <a:solidFill>
                    <a:schemeClr val="accent2"/>
                  </a:solidFill>
                  <a:latin typeface="Times New Roman" pitchFamily="18" charset="0"/>
                </a:rPr>
                <a:t>Sự cần thiết thành lập Đảng</a:t>
              </a:r>
            </a:p>
          </p:txBody>
        </p:sp>
        <p:sp>
          <p:nvSpPr>
            <p:cNvPr id="21511" name="Text Box 6"/>
            <p:cNvSpPr txBox="1">
              <a:spLocks noChangeArrowheads="1"/>
            </p:cNvSpPr>
            <p:nvPr/>
          </p:nvSpPr>
          <p:spPr bwMode="auto">
            <a:xfrm>
              <a:off x="548" y="686"/>
              <a:ext cx="3936" cy="288"/>
            </a:xfrm>
            <a:prstGeom prst="rect">
              <a:avLst/>
            </a:prstGeom>
            <a:noFill/>
            <a:ln w="9525">
              <a:noFill/>
              <a:miter lim="800000"/>
              <a:headEnd/>
              <a:tailEnd/>
            </a:ln>
          </p:spPr>
          <p:txBody>
            <a:bodyPr>
              <a:spAutoFit/>
            </a:bodyPr>
            <a:lstStyle/>
            <a:p>
              <a:pPr>
                <a:spcBef>
                  <a:spcPct val="50000"/>
                </a:spcBef>
              </a:pPr>
              <a:r>
                <a:rPr lang="en-US" sz="2400" b="1">
                  <a:solidFill>
                    <a:schemeClr val="accent2"/>
                  </a:solidFill>
                  <a:latin typeface="Times New Roman" pitchFamily="18" charset="0"/>
                </a:rPr>
                <a:t>-</a:t>
              </a:r>
              <a:r>
                <a:rPr lang="en-US" sz="2400" b="1">
                  <a:solidFill>
                    <a:schemeClr val="accent2"/>
                  </a:solidFill>
                  <a:latin typeface=".VnTimeH" pitchFamily="34" charset="0"/>
                </a:rPr>
                <a:t> </a:t>
              </a:r>
              <a:r>
                <a:rPr lang="en-US" sz="2400" b="1">
                  <a:solidFill>
                    <a:schemeClr val="accent2"/>
                  </a:solidFill>
                  <a:latin typeface="Times New Roman" pitchFamily="18" charset="0"/>
                </a:rPr>
                <a:t>3 tổ chức cộng sản ra đời.</a:t>
              </a:r>
            </a:p>
          </p:txBody>
        </p:sp>
        <p:sp>
          <p:nvSpPr>
            <p:cNvPr id="21512" name="Text Box 7"/>
            <p:cNvSpPr txBox="1">
              <a:spLocks noChangeArrowheads="1"/>
            </p:cNvSpPr>
            <p:nvPr/>
          </p:nvSpPr>
          <p:spPr bwMode="auto">
            <a:xfrm>
              <a:off x="530" y="960"/>
              <a:ext cx="3936" cy="288"/>
            </a:xfrm>
            <a:prstGeom prst="rect">
              <a:avLst/>
            </a:prstGeom>
            <a:noFill/>
            <a:ln w="9525">
              <a:noFill/>
              <a:miter lim="800000"/>
              <a:headEnd/>
              <a:tailEnd/>
            </a:ln>
          </p:spPr>
          <p:txBody>
            <a:bodyPr>
              <a:spAutoFit/>
            </a:bodyPr>
            <a:lstStyle/>
            <a:p>
              <a:pPr>
                <a:spcBef>
                  <a:spcPct val="50000"/>
                </a:spcBef>
              </a:pPr>
              <a:r>
                <a:rPr lang="en-US" sz="2400" b="1">
                  <a:solidFill>
                    <a:schemeClr val="accent2"/>
                  </a:solidFill>
                  <a:latin typeface="Times New Roman" pitchFamily="18" charset="0"/>
                </a:rPr>
                <a:t>-</a:t>
              </a:r>
              <a:r>
                <a:rPr lang="en-US" sz="2400" b="1">
                  <a:solidFill>
                    <a:schemeClr val="accent2"/>
                  </a:solidFill>
                  <a:latin typeface=".VnTimeH" pitchFamily="34" charset="0"/>
                </a:rPr>
                <a:t> </a:t>
              </a:r>
              <a:r>
                <a:rPr lang="en-US" sz="2400" b="1">
                  <a:solidFill>
                    <a:schemeClr val="accent2"/>
                  </a:solidFill>
                  <a:latin typeface="Times New Roman" pitchFamily="18" charset="0"/>
                </a:rPr>
                <a:t>Thiếu sự lãnh đạo thống nhất.</a:t>
              </a:r>
            </a:p>
          </p:txBody>
        </p:sp>
      </p:grpSp>
      <p:sp>
        <p:nvSpPr>
          <p:cNvPr id="196616" name="Text Box 8"/>
          <p:cNvSpPr txBox="1">
            <a:spLocks noChangeArrowheads="1"/>
          </p:cNvSpPr>
          <p:nvPr/>
        </p:nvSpPr>
        <p:spPr bwMode="auto">
          <a:xfrm>
            <a:off x="685800" y="2363788"/>
            <a:ext cx="7848600" cy="830262"/>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VnTime" pitchFamily="34" charset="0"/>
              </a:rPr>
              <a:t> </a:t>
            </a:r>
            <a:r>
              <a:rPr lang="en-US" sz="2400" b="1" i="1">
                <a:solidFill>
                  <a:srgbClr val="006600"/>
                </a:solidFill>
                <a:latin typeface="Times New Roman" pitchFamily="18" charset="0"/>
                <a:cs typeface="Times New Roman" pitchFamily="18" charset="0"/>
              </a:rPr>
              <a:t>Vì sao chỉ có lãnh tụ Nguyễn Ái Quốc mới có thể thống nhất các tổ chức cộng sản ở Việt Nam ? </a:t>
            </a:r>
          </a:p>
        </p:txBody>
      </p:sp>
      <p:sp>
        <p:nvSpPr>
          <p:cNvPr id="196617" name="Text Box 9"/>
          <p:cNvSpPr txBox="1">
            <a:spLocks noChangeArrowheads="1"/>
          </p:cNvSpPr>
          <p:nvPr/>
        </p:nvSpPr>
        <p:spPr bwMode="auto">
          <a:xfrm>
            <a:off x="225425" y="2389188"/>
            <a:ext cx="533400" cy="701675"/>
          </a:xfrm>
          <a:prstGeom prst="rect">
            <a:avLst/>
          </a:prstGeom>
          <a:noFill/>
          <a:ln w="9525">
            <a:noFill/>
            <a:miter lim="800000"/>
            <a:headEnd/>
            <a:tailEnd/>
          </a:ln>
        </p:spPr>
        <p:txBody>
          <a:bodyPr>
            <a:spAutoFit/>
          </a:bodyPr>
          <a:lstStyle/>
          <a:p>
            <a:pPr>
              <a:spcBef>
                <a:spcPct val="50000"/>
              </a:spcBef>
            </a:pPr>
            <a:r>
              <a:rPr lang="en-US" sz="4000" b="1">
                <a:solidFill>
                  <a:srgbClr val="FF0000"/>
                </a:solidFill>
                <a:latin typeface=".VnTime" pitchFamily="34" charset="0"/>
              </a:rPr>
              <a:t>?</a:t>
            </a:r>
          </a:p>
        </p:txBody>
      </p:sp>
      <p:sp>
        <p:nvSpPr>
          <p:cNvPr id="196618" name="Text Box 10"/>
          <p:cNvSpPr txBox="1">
            <a:spLocks noChangeArrowheads="1"/>
          </p:cNvSpPr>
          <p:nvPr/>
        </p:nvSpPr>
        <p:spPr bwMode="auto">
          <a:xfrm>
            <a:off x="838200" y="3224213"/>
            <a:ext cx="7848600" cy="192722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Vì : Từ khi hoạt động ở nước ngoài , Người đã được bạn bè thế giới khâm phục. Nguyễn Ái Quốc là người hiểu biết sâu sắc về lí luận và thực tiễn cách mạng, có uy tín trong phong trào Quốc tế được nhiều người yêu nước ngưỡng mộ …</a:t>
            </a:r>
            <a:endParaRPr lang="en-US" sz="2400" b="1">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6617"/>
                                        </p:tgtEl>
                                        <p:attrNameLst>
                                          <p:attrName>style.visibility</p:attrName>
                                        </p:attrNameLst>
                                      </p:cBhvr>
                                      <p:to>
                                        <p:strVal val="visible"/>
                                      </p:to>
                                    </p:set>
                                    <p:anim calcmode="lin" valueType="num">
                                      <p:cBhvr>
                                        <p:cTn id="7" dur="500" fill="hold"/>
                                        <p:tgtEl>
                                          <p:spTgt spid="196617"/>
                                        </p:tgtEl>
                                        <p:attrNameLst>
                                          <p:attrName>ppt_w</p:attrName>
                                        </p:attrNameLst>
                                      </p:cBhvr>
                                      <p:tavLst>
                                        <p:tav tm="0">
                                          <p:val>
                                            <p:fltVal val="0"/>
                                          </p:val>
                                        </p:tav>
                                        <p:tav tm="100000">
                                          <p:val>
                                            <p:strVal val="#ppt_w"/>
                                          </p:val>
                                        </p:tav>
                                      </p:tavLst>
                                    </p:anim>
                                    <p:anim calcmode="lin" valueType="num">
                                      <p:cBhvr>
                                        <p:cTn id="8" dur="500" fill="hold"/>
                                        <p:tgtEl>
                                          <p:spTgt spid="196617"/>
                                        </p:tgtEl>
                                        <p:attrNameLst>
                                          <p:attrName>ppt_h</p:attrName>
                                        </p:attrNameLst>
                                      </p:cBhvr>
                                      <p:tavLst>
                                        <p:tav tm="0">
                                          <p:val>
                                            <p:fltVal val="0"/>
                                          </p:val>
                                        </p:tav>
                                        <p:tav tm="100000">
                                          <p:val>
                                            <p:strVal val="#ppt_h"/>
                                          </p:val>
                                        </p:tav>
                                      </p:tavLst>
                                    </p:anim>
                                    <p:animEffect transition="in" filter="fade">
                                      <p:cBhvr>
                                        <p:cTn id="9" dur="500"/>
                                        <p:tgtEl>
                                          <p:spTgt spid="1966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6616"/>
                                        </p:tgtEl>
                                        <p:attrNameLst>
                                          <p:attrName>style.visibility</p:attrName>
                                        </p:attrNameLst>
                                      </p:cBhvr>
                                      <p:to>
                                        <p:strVal val="visible"/>
                                      </p:to>
                                    </p:set>
                                    <p:anim calcmode="lin" valueType="num">
                                      <p:cBhvr>
                                        <p:cTn id="14" dur="1000" fill="hold"/>
                                        <p:tgtEl>
                                          <p:spTgt spid="196616"/>
                                        </p:tgtEl>
                                        <p:attrNameLst>
                                          <p:attrName>ppt_w</p:attrName>
                                        </p:attrNameLst>
                                      </p:cBhvr>
                                      <p:tavLst>
                                        <p:tav tm="0">
                                          <p:val>
                                            <p:strVal val="#ppt_w*0.70"/>
                                          </p:val>
                                        </p:tav>
                                        <p:tav tm="100000">
                                          <p:val>
                                            <p:strVal val="#ppt_w"/>
                                          </p:val>
                                        </p:tav>
                                      </p:tavLst>
                                    </p:anim>
                                    <p:anim calcmode="lin" valueType="num">
                                      <p:cBhvr>
                                        <p:cTn id="15" dur="1000" fill="hold"/>
                                        <p:tgtEl>
                                          <p:spTgt spid="196616"/>
                                        </p:tgtEl>
                                        <p:attrNameLst>
                                          <p:attrName>ppt_h</p:attrName>
                                        </p:attrNameLst>
                                      </p:cBhvr>
                                      <p:tavLst>
                                        <p:tav tm="0">
                                          <p:val>
                                            <p:strVal val="#ppt_h"/>
                                          </p:val>
                                        </p:tav>
                                        <p:tav tm="100000">
                                          <p:val>
                                            <p:strVal val="#ppt_h"/>
                                          </p:val>
                                        </p:tav>
                                      </p:tavLst>
                                    </p:anim>
                                    <p:animEffect transition="in" filter="fade">
                                      <p:cBhvr>
                                        <p:cTn id="16" dur="1000"/>
                                        <p:tgtEl>
                                          <p:spTgt spid="1966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96618"/>
                                        </p:tgtEl>
                                        <p:attrNameLst>
                                          <p:attrName>style.visibility</p:attrName>
                                        </p:attrNameLst>
                                      </p:cBhvr>
                                      <p:to>
                                        <p:strVal val="visible"/>
                                      </p:to>
                                    </p:set>
                                    <p:anim to="" calcmode="lin" valueType="num">
                                      <p:cBhvr>
                                        <p:cTn id="21" dur="1" fill="hold"/>
                                        <p:tgtEl>
                                          <p:spTgt spid="1966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p:bldP spid="196617" grpId="0"/>
      <p:bldP spid="19661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529" name="Group 3"/>
          <p:cNvGrpSpPr>
            <a:grpSpLocks/>
          </p:cNvGrpSpPr>
          <p:nvPr/>
        </p:nvGrpSpPr>
        <p:grpSpPr bwMode="auto">
          <a:xfrm>
            <a:off x="609600" y="0"/>
            <a:ext cx="7010400" cy="1860550"/>
            <a:chOff x="384" y="76"/>
            <a:chExt cx="4100" cy="1172"/>
          </a:xfrm>
        </p:grpSpPr>
        <p:sp>
          <p:nvSpPr>
            <p:cNvPr id="22555" name="Text Box 4"/>
            <p:cNvSpPr txBox="1">
              <a:spLocks noChangeArrowheads="1"/>
            </p:cNvSpPr>
            <p:nvPr/>
          </p:nvSpPr>
          <p:spPr bwMode="auto">
            <a:xfrm>
              <a:off x="384" y="76"/>
              <a:ext cx="912" cy="288"/>
            </a:xfrm>
            <a:prstGeom prst="rect">
              <a:avLst/>
            </a:prstGeom>
            <a:noFill/>
            <a:ln w="9525">
              <a:noFill/>
              <a:miter lim="800000"/>
              <a:headEnd/>
              <a:tailEnd/>
            </a:ln>
          </p:spPr>
          <p:txBody>
            <a:bodyPr>
              <a:spAutoFit/>
            </a:bodyPr>
            <a:lstStyle/>
            <a:p>
              <a:pPr>
                <a:spcBef>
                  <a:spcPct val="50000"/>
                </a:spcBef>
              </a:pPr>
              <a:endParaRPr lang="en-US" sz="2400" b="1">
                <a:solidFill>
                  <a:schemeClr val="accent2"/>
                </a:solidFill>
                <a:latin typeface="Times New Roman" pitchFamily="18" charset="0"/>
                <a:cs typeface="Times New Roman" pitchFamily="18" charset="0"/>
              </a:endParaRPr>
            </a:p>
          </p:txBody>
        </p:sp>
        <p:sp>
          <p:nvSpPr>
            <p:cNvPr id="22556" name="Text Box 5"/>
            <p:cNvSpPr txBox="1">
              <a:spLocks noChangeArrowheads="1"/>
            </p:cNvSpPr>
            <p:nvPr/>
          </p:nvSpPr>
          <p:spPr bwMode="auto">
            <a:xfrm>
              <a:off x="398" y="398"/>
              <a:ext cx="3936" cy="288"/>
            </a:xfrm>
            <a:prstGeom prst="rect">
              <a:avLst/>
            </a:prstGeom>
            <a:noFill/>
            <a:ln w="9525">
              <a:noFill/>
              <a:miter lim="800000"/>
              <a:headEnd/>
              <a:tailEnd/>
            </a:ln>
          </p:spPr>
          <p:txBody>
            <a:bodyPr>
              <a:spAutoFit/>
            </a:bodyPr>
            <a:lstStyle/>
            <a:p>
              <a:pPr>
                <a:spcBef>
                  <a:spcPct val="50000"/>
                </a:spcBef>
              </a:pPr>
              <a:r>
                <a:rPr lang="en-US" sz="2400" b="1">
                  <a:solidFill>
                    <a:srgbClr val="FF3399"/>
                  </a:solidFill>
                  <a:latin typeface="Times New Roman" pitchFamily="18" charset="0"/>
                  <a:cs typeface="Times New Roman" pitchFamily="18" charset="0"/>
                </a:rPr>
                <a:t>1. </a:t>
              </a:r>
              <a:r>
                <a:rPr lang="en-US" sz="2400" b="1" u="sng">
                  <a:solidFill>
                    <a:srgbClr val="FF3399"/>
                  </a:solidFill>
                  <a:latin typeface="Times New Roman" pitchFamily="18" charset="0"/>
                  <a:cs typeface="Times New Roman" pitchFamily="18" charset="0"/>
                </a:rPr>
                <a:t>Sự cần thiết thành lập Đảng </a:t>
              </a:r>
            </a:p>
          </p:txBody>
        </p:sp>
        <p:sp>
          <p:nvSpPr>
            <p:cNvPr id="22557" name="Text Box 6"/>
            <p:cNvSpPr txBox="1">
              <a:spLocks noChangeArrowheads="1"/>
            </p:cNvSpPr>
            <p:nvPr/>
          </p:nvSpPr>
          <p:spPr bwMode="auto">
            <a:xfrm>
              <a:off x="548" y="686"/>
              <a:ext cx="3936" cy="288"/>
            </a:xfrm>
            <a:prstGeom prst="rect">
              <a:avLst/>
            </a:prstGeom>
            <a:noFill/>
            <a:ln w="9525">
              <a:noFill/>
              <a:miter lim="800000"/>
              <a:headEnd/>
              <a:tailEnd/>
            </a:ln>
          </p:spPr>
          <p:txBody>
            <a:bodyPr>
              <a:spAutoFit/>
            </a:bodyPr>
            <a:lstStyle/>
            <a:p>
              <a:pPr>
                <a:spcBef>
                  <a:spcPct val="50000"/>
                </a:spcBef>
              </a:pPr>
              <a:r>
                <a:rPr lang="en-US" sz="2400" b="1">
                  <a:solidFill>
                    <a:schemeClr val="accent2"/>
                  </a:solidFill>
                  <a:latin typeface="Times New Roman" pitchFamily="18" charset="0"/>
                  <a:cs typeface="Times New Roman" pitchFamily="18" charset="0"/>
                </a:rPr>
                <a:t>- Từ năm 1929 nước ta có 3 tổ chức cộng sản .</a:t>
              </a:r>
            </a:p>
          </p:txBody>
        </p:sp>
        <p:sp>
          <p:nvSpPr>
            <p:cNvPr id="22558" name="Text Box 7"/>
            <p:cNvSpPr txBox="1">
              <a:spLocks noChangeArrowheads="1"/>
            </p:cNvSpPr>
            <p:nvPr/>
          </p:nvSpPr>
          <p:spPr bwMode="auto">
            <a:xfrm>
              <a:off x="530" y="960"/>
              <a:ext cx="3936" cy="288"/>
            </a:xfrm>
            <a:prstGeom prst="rect">
              <a:avLst/>
            </a:prstGeom>
            <a:noFill/>
            <a:ln w="9525">
              <a:noFill/>
              <a:miter lim="800000"/>
              <a:headEnd/>
              <a:tailEnd/>
            </a:ln>
          </p:spPr>
          <p:txBody>
            <a:bodyPr>
              <a:spAutoFit/>
            </a:bodyPr>
            <a:lstStyle/>
            <a:p>
              <a:pPr>
                <a:spcBef>
                  <a:spcPct val="50000"/>
                </a:spcBef>
              </a:pPr>
              <a:r>
                <a:rPr lang="en-US" sz="2400" b="1">
                  <a:solidFill>
                    <a:schemeClr val="accent2"/>
                  </a:solidFill>
                  <a:latin typeface=".VnTimeH" pitchFamily="34" charset="0"/>
                </a:rPr>
                <a:t>           </a:t>
              </a:r>
              <a:r>
                <a:rPr lang="en-US" sz="2400" b="1">
                  <a:solidFill>
                    <a:schemeClr val="accent2"/>
                  </a:solidFill>
                  <a:latin typeface="Times New Roman" pitchFamily="18" charset="0"/>
                  <a:cs typeface="Times New Roman" pitchFamily="18" charset="0"/>
                </a:rPr>
                <a:t>thiếu sự lãnh đạo thống nhất </a:t>
              </a:r>
              <a:endParaRPr lang="en-US" sz="2400" b="1">
                <a:solidFill>
                  <a:schemeClr val="accent2"/>
                </a:solidFill>
                <a:latin typeface=".VnTimeH" pitchFamily="34" charset="0"/>
              </a:endParaRPr>
            </a:p>
          </p:txBody>
        </p:sp>
      </p:grpSp>
      <p:sp>
        <p:nvSpPr>
          <p:cNvPr id="13321" name="Text Box 9"/>
          <p:cNvSpPr txBox="1">
            <a:spLocks noChangeArrowheads="1"/>
          </p:cNvSpPr>
          <p:nvPr/>
        </p:nvSpPr>
        <p:spPr bwMode="auto">
          <a:xfrm>
            <a:off x="663575" y="1957388"/>
            <a:ext cx="4648200" cy="457200"/>
          </a:xfrm>
          <a:prstGeom prst="rect">
            <a:avLst/>
          </a:prstGeom>
          <a:noFill/>
          <a:ln w="9525">
            <a:noFill/>
            <a:miter lim="800000"/>
            <a:headEnd/>
            <a:tailEnd/>
          </a:ln>
        </p:spPr>
        <p:txBody>
          <a:bodyPr>
            <a:spAutoFit/>
          </a:bodyPr>
          <a:lstStyle/>
          <a:p>
            <a:pPr>
              <a:spcBef>
                <a:spcPct val="50000"/>
              </a:spcBef>
            </a:pPr>
            <a:r>
              <a:rPr lang="en-US" sz="2400" b="1">
                <a:solidFill>
                  <a:srgbClr val="FF3399"/>
                </a:solidFill>
                <a:latin typeface="Times New Roman" pitchFamily="18" charset="0"/>
                <a:cs typeface="Times New Roman" pitchFamily="18" charset="0"/>
              </a:rPr>
              <a:t>2 . </a:t>
            </a:r>
            <a:r>
              <a:rPr lang="en-US" sz="2400" b="1" u="sng">
                <a:solidFill>
                  <a:srgbClr val="FF3399"/>
                </a:solidFill>
                <a:latin typeface="Times New Roman" pitchFamily="18" charset="0"/>
                <a:cs typeface="Times New Roman" pitchFamily="18" charset="0"/>
              </a:rPr>
              <a:t>Hội nghị thành lập Đảng </a:t>
            </a:r>
          </a:p>
        </p:txBody>
      </p:sp>
      <p:sp>
        <p:nvSpPr>
          <p:cNvPr id="13322" name="Text Box 10"/>
          <p:cNvSpPr txBox="1">
            <a:spLocks noChangeArrowheads="1"/>
          </p:cNvSpPr>
          <p:nvPr/>
        </p:nvSpPr>
        <p:spPr bwMode="auto">
          <a:xfrm>
            <a:off x="1143000" y="2320925"/>
            <a:ext cx="6858000" cy="461963"/>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Dựa vào sách giáo khoa , hãy hoàn thành bảng sau</a:t>
            </a:r>
          </a:p>
        </p:txBody>
      </p:sp>
      <p:sp>
        <p:nvSpPr>
          <p:cNvPr id="13323" name="Text Box 11"/>
          <p:cNvSpPr txBox="1">
            <a:spLocks noChangeArrowheads="1"/>
          </p:cNvSpPr>
          <p:nvPr/>
        </p:nvSpPr>
        <p:spPr bwMode="auto">
          <a:xfrm>
            <a:off x="2073275" y="2695575"/>
            <a:ext cx="4572000" cy="457200"/>
          </a:xfrm>
          <a:prstGeom prst="rect">
            <a:avLst/>
          </a:prstGeom>
          <a:noFill/>
          <a:ln w="9525">
            <a:noFill/>
            <a:miter lim="800000"/>
            <a:headEnd/>
            <a:tailEnd/>
          </a:ln>
        </p:spPr>
        <p:txBody>
          <a:bodyPr>
            <a:spAutoFit/>
          </a:bodyPr>
          <a:lstStyle/>
          <a:p>
            <a:pPr>
              <a:spcBef>
                <a:spcPct val="50000"/>
              </a:spcBef>
            </a:pPr>
            <a:r>
              <a:rPr lang="en-US" sz="2400" b="1">
                <a:solidFill>
                  <a:srgbClr val="990099"/>
                </a:solidFill>
                <a:latin typeface="Times New Roman" pitchFamily="18" charset="0"/>
                <a:cs typeface="Times New Roman" pitchFamily="18" charset="0"/>
              </a:rPr>
              <a:t>Hội nghị thành lập Đảng CSVN</a:t>
            </a:r>
          </a:p>
        </p:txBody>
      </p:sp>
      <p:graphicFrame>
        <p:nvGraphicFramePr>
          <p:cNvPr id="13375" name="Group 63"/>
          <p:cNvGraphicFramePr>
            <a:graphicFrameLocks noGrp="1"/>
          </p:cNvGraphicFramePr>
          <p:nvPr>
            <p:ph/>
          </p:nvPr>
        </p:nvGraphicFramePr>
        <p:xfrm>
          <a:off x="708025" y="3246438"/>
          <a:ext cx="7620000" cy="2917825"/>
        </p:xfrm>
        <a:graphic>
          <a:graphicData uri="http://schemas.openxmlformats.org/drawingml/2006/table">
            <a:tbl>
              <a:tblPr/>
              <a:tblGrid>
                <a:gridCol w="1974850"/>
                <a:gridCol w="5645150"/>
              </a:tblGrid>
              <a:tr h="709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990099"/>
                          </a:solidFill>
                          <a:effectLst/>
                          <a:latin typeface="Times New Roman" pitchFamily="18" charset="0"/>
                          <a:cs typeface="Times New Roman" pitchFamily="18" charset="0"/>
                        </a:rPr>
                        <a:t>Thời gian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400" b="1" i="0" u="none" strike="noStrike" cap="none" normalizeH="0" baseline="0" smtClean="0">
                        <a:ln>
                          <a:noFill/>
                        </a:ln>
                        <a:solidFill>
                          <a:srgbClr val="990099"/>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r>
              <a:tr h="614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990099"/>
                          </a:solidFill>
                          <a:effectLst/>
                          <a:latin typeface="Times New Roman" pitchFamily="18" charset="0"/>
                          <a:cs typeface="Times New Roman" pitchFamily="18" charset="0"/>
                        </a:rPr>
                        <a:t>Địa điểm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1" i="0" u="none" strike="noStrike" cap="none" normalizeH="0" baseline="0" smtClean="0">
                        <a:ln>
                          <a:noFill/>
                        </a:ln>
                        <a:solidFill>
                          <a:srgbClr val="99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r>
              <a:tr h="611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990099"/>
                          </a:solidFill>
                          <a:effectLst/>
                          <a:latin typeface="Times New Roman" pitchFamily="18" charset="0"/>
                          <a:cs typeface="Times New Roman" pitchFamily="18" charset="0"/>
                        </a:rPr>
                        <a:t>Người chủ trì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990099"/>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0FAFE"/>
                    </a:solidFill>
                  </a:tcPr>
                </a:tc>
              </a:tr>
              <a:tr h="982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990099"/>
                          </a:solidFill>
                          <a:effectLst/>
                          <a:latin typeface="Times New Roman" pitchFamily="18" charset="0"/>
                          <a:cs typeface="Times New Roman" pitchFamily="18" charset="0"/>
                        </a:rPr>
                        <a:t>Nội dung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990099"/>
                          </a:solidFill>
                          <a:effectLst/>
                          <a:latin typeface="Times New Roman" pitchFamily="18" charset="0"/>
                          <a:cs typeface="Times New Roman" pitchFamily="18" charset="0"/>
                        </a:rPr>
                        <a:t>Kết quả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0FAF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1" i="0" u="none" strike="noStrike" cap="none" normalizeH="0" baseline="0" smtClean="0">
                        <a:ln>
                          <a:noFill/>
                        </a:ln>
                        <a:solidFill>
                          <a:srgbClr val="990099"/>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0FAFE"/>
                    </a:solidFill>
                  </a:tcPr>
                </a:tc>
              </a:tr>
            </a:tbl>
          </a:graphicData>
        </a:graphic>
      </p:graphicFrame>
      <p:sp>
        <p:nvSpPr>
          <p:cNvPr id="13348" name="Text Box 36"/>
          <p:cNvSpPr txBox="1">
            <a:spLocks noChangeArrowheads="1"/>
          </p:cNvSpPr>
          <p:nvPr/>
        </p:nvSpPr>
        <p:spPr bwMode="auto">
          <a:xfrm>
            <a:off x="3200400" y="3359150"/>
            <a:ext cx="3962400" cy="457200"/>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Times New Roman" pitchFamily="18" charset="0"/>
                <a:cs typeface="Times New Roman" pitchFamily="18" charset="0"/>
              </a:rPr>
              <a:t>Khai mạc ngày 3/2/1930.</a:t>
            </a:r>
          </a:p>
        </p:txBody>
      </p:sp>
      <p:sp>
        <p:nvSpPr>
          <p:cNvPr id="13349" name="Text Box 37"/>
          <p:cNvSpPr txBox="1">
            <a:spLocks noChangeArrowheads="1"/>
          </p:cNvSpPr>
          <p:nvPr/>
        </p:nvSpPr>
        <p:spPr bwMode="auto">
          <a:xfrm>
            <a:off x="3108325" y="4000500"/>
            <a:ext cx="3962400" cy="457200"/>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Times New Roman" pitchFamily="18" charset="0"/>
                <a:cs typeface="Times New Roman" pitchFamily="18" charset="0"/>
              </a:rPr>
              <a:t>Tại Hồng Công Trung Quốc</a:t>
            </a:r>
          </a:p>
        </p:txBody>
      </p:sp>
      <p:sp>
        <p:nvSpPr>
          <p:cNvPr id="13350" name="Text Box 38"/>
          <p:cNvSpPr txBox="1">
            <a:spLocks noChangeArrowheads="1"/>
          </p:cNvSpPr>
          <p:nvPr/>
        </p:nvSpPr>
        <p:spPr bwMode="auto">
          <a:xfrm>
            <a:off x="3022600" y="4546600"/>
            <a:ext cx="3962400" cy="457200"/>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VnTime" pitchFamily="34" charset="0"/>
              </a:rPr>
              <a:t> </a:t>
            </a:r>
            <a:r>
              <a:rPr lang="en-US" sz="2400" b="1" i="1">
                <a:solidFill>
                  <a:srgbClr val="006600"/>
                </a:solidFill>
                <a:latin typeface="Times New Roman" pitchFamily="18" charset="0"/>
                <a:cs typeface="Times New Roman" pitchFamily="18" charset="0"/>
              </a:rPr>
              <a:t>Đồng chí Nguyễn Ái Quốc </a:t>
            </a:r>
          </a:p>
        </p:txBody>
      </p:sp>
      <p:sp>
        <p:nvSpPr>
          <p:cNvPr id="13359" name="Text Box 47"/>
          <p:cNvSpPr txBox="1">
            <a:spLocks noChangeArrowheads="1"/>
          </p:cNvSpPr>
          <p:nvPr/>
        </p:nvSpPr>
        <p:spPr bwMode="auto">
          <a:xfrm>
            <a:off x="2819400" y="5226050"/>
            <a:ext cx="5464175" cy="830263"/>
          </a:xfrm>
          <a:prstGeom prst="rect">
            <a:avLst/>
          </a:prstGeom>
          <a:noFill/>
          <a:ln w="9525">
            <a:noFill/>
            <a:miter lim="800000"/>
            <a:headEnd/>
            <a:tailEnd/>
          </a:ln>
        </p:spPr>
        <p:txBody>
          <a:bodyPr>
            <a:spAutoFit/>
          </a:bodyPr>
          <a:lstStyle/>
          <a:p>
            <a:pPr>
              <a:spcBef>
                <a:spcPct val="50000"/>
              </a:spcBef>
            </a:pPr>
            <a:r>
              <a:rPr lang="en-US" sz="2400" b="1" i="1">
                <a:solidFill>
                  <a:srgbClr val="006600"/>
                </a:solidFill>
                <a:latin typeface=".VnTime" pitchFamily="34" charset="0"/>
              </a:rPr>
              <a:t> </a:t>
            </a:r>
            <a:r>
              <a:rPr lang="en-US" sz="2400" b="1" i="1">
                <a:solidFill>
                  <a:srgbClr val="006600"/>
                </a:solidFill>
                <a:latin typeface="Times New Roman" pitchFamily="18" charset="0"/>
                <a:cs typeface="Times New Roman" pitchFamily="18" charset="0"/>
              </a:rPr>
              <a:t>Hợp nhất 3 tổ chức CS thành một Đảng duy nhất lấy tên là Đảng CSVN</a:t>
            </a:r>
            <a:endParaRPr lang="en-US" b="1" i="1">
              <a:solidFill>
                <a:srgbClr val="006600"/>
              </a:solidFill>
              <a:latin typeface=".VnTime" pitchFamily="34" charset="0"/>
            </a:endParaRPr>
          </a:p>
        </p:txBody>
      </p:sp>
      <p:pic>
        <p:nvPicPr>
          <p:cNvPr id="22554" name="Picture 65" descr="BD21300_"/>
          <p:cNvPicPr>
            <a:picLocks noChangeAspect="1" noChangeArrowheads="1"/>
          </p:cNvPicPr>
          <p:nvPr/>
        </p:nvPicPr>
        <p:blipFill>
          <a:blip r:embed="rId3"/>
          <a:srcRect/>
          <a:stretch>
            <a:fillRect/>
          </a:stretch>
        </p:blipFill>
        <p:spPr bwMode="auto">
          <a:xfrm>
            <a:off x="1219200" y="1519238"/>
            <a:ext cx="457200" cy="3095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box(in)">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box(in)">
                                      <p:cBhvr>
                                        <p:cTn id="12" dur="500"/>
                                        <p:tgtEl>
                                          <p:spTgt spid="133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dissolve">
                                      <p:cBhvr>
                                        <p:cTn id="17" dur="500"/>
                                        <p:tgtEl>
                                          <p:spTgt spid="13323"/>
                                        </p:tgtEl>
                                      </p:cBhvr>
                                    </p:animEffect>
                                  </p:childTnLst>
                                </p:cTn>
                              </p:par>
                              <p:par>
                                <p:cTn id="18" presetID="9" presetClass="entr" presetSubtype="0" fill="hold" nodeType="withEffect">
                                  <p:stCondLst>
                                    <p:cond delay="0"/>
                                  </p:stCondLst>
                                  <p:childTnLst>
                                    <p:set>
                                      <p:cBhvr>
                                        <p:cTn id="19" dur="1" fill="hold">
                                          <p:stCondLst>
                                            <p:cond delay="0"/>
                                          </p:stCondLst>
                                        </p:cTn>
                                        <p:tgtEl>
                                          <p:spTgt spid="13375"/>
                                        </p:tgtEl>
                                        <p:attrNameLst>
                                          <p:attrName>style.visibility</p:attrName>
                                        </p:attrNameLst>
                                      </p:cBhvr>
                                      <p:to>
                                        <p:strVal val="visible"/>
                                      </p:to>
                                    </p:set>
                                    <p:animEffect transition="in" filter="dissolve">
                                      <p:cBhvr>
                                        <p:cTn id="20" dur="500"/>
                                        <p:tgtEl>
                                          <p:spTgt spid="133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grpId="1" nodeType="clickEffect">
                                  <p:stCondLst>
                                    <p:cond delay="0"/>
                                  </p:stCondLst>
                                  <p:childTnLst>
                                    <p:animEffect transition="out" filter="box(in)">
                                      <p:cBhvr>
                                        <p:cTn id="24" dur="500"/>
                                        <p:tgtEl>
                                          <p:spTgt spid="13322"/>
                                        </p:tgtEl>
                                      </p:cBhvr>
                                    </p:animEffect>
                                    <p:set>
                                      <p:cBhvr>
                                        <p:cTn id="25" dur="1" fill="hold">
                                          <p:stCondLst>
                                            <p:cond delay="499"/>
                                          </p:stCondLst>
                                        </p:cTn>
                                        <p:tgtEl>
                                          <p:spTgt spid="1332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3348"/>
                                        </p:tgtEl>
                                        <p:attrNameLst>
                                          <p:attrName>style.visibility</p:attrName>
                                        </p:attrNameLst>
                                      </p:cBhvr>
                                      <p:to>
                                        <p:strVal val="visible"/>
                                      </p:to>
                                    </p:set>
                                    <p:animEffect transition="in" filter="box(in)">
                                      <p:cBhvr>
                                        <p:cTn id="30" dur="500"/>
                                        <p:tgtEl>
                                          <p:spTgt spid="1334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3349"/>
                                        </p:tgtEl>
                                        <p:attrNameLst>
                                          <p:attrName>style.visibility</p:attrName>
                                        </p:attrNameLst>
                                      </p:cBhvr>
                                      <p:to>
                                        <p:strVal val="visible"/>
                                      </p:to>
                                    </p:set>
                                    <p:animEffect transition="in" filter="box(in)">
                                      <p:cBhvr>
                                        <p:cTn id="35" dur="500"/>
                                        <p:tgtEl>
                                          <p:spTgt spid="133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3350"/>
                                        </p:tgtEl>
                                        <p:attrNameLst>
                                          <p:attrName>style.visibility</p:attrName>
                                        </p:attrNameLst>
                                      </p:cBhvr>
                                      <p:to>
                                        <p:strVal val="visible"/>
                                      </p:to>
                                    </p:set>
                                    <p:animEffect transition="in" filter="box(in)">
                                      <p:cBhvr>
                                        <p:cTn id="40" dur="500"/>
                                        <p:tgtEl>
                                          <p:spTgt spid="1335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359"/>
                                        </p:tgtEl>
                                        <p:attrNameLst>
                                          <p:attrName>style.visibility</p:attrName>
                                        </p:attrNameLst>
                                      </p:cBhvr>
                                      <p:to>
                                        <p:strVal val="visible"/>
                                      </p:to>
                                    </p:set>
                                    <p:animEffect transition="in" filter="box(in)">
                                      <p:cBhvr>
                                        <p:cTn id="45" dur="500"/>
                                        <p:tgtEl>
                                          <p:spTgt spid="13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2" grpId="0"/>
      <p:bldP spid="13322" grpId="1"/>
      <p:bldP spid="13323" grpId="0"/>
      <p:bldP spid="13348" grpId="0"/>
      <p:bldP spid="13349" grpId="0"/>
      <p:bldP spid="13350" grpId="0"/>
      <p:bldP spid="133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descr="Luoc_do_hanh_trinh_cuu_nuoc_cua_Chu_Tich_Ho_Chi_Minh_(1911-1941)"/>
          <p:cNvPicPr>
            <a:picLocks noChangeAspect="1" noChangeArrowheads="1"/>
          </p:cNvPicPr>
          <p:nvPr/>
        </p:nvPicPr>
        <p:blipFill>
          <a:blip r:embed="rId2"/>
          <a:srcRect/>
          <a:stretch>
            <a:fillRect/>
          </a:stretch>
        </p:blipFill>
        <p:spPr bwMode="auto">
          <a:xfrm>
            <a:off x="-7620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850</Words>
  <Application>Microsoft Office PowerPoint</Application>
  <PresentationFormat>On-screen Show (4:3)</PresentationFormat>
  <Paragraphs>98</Paragraphs>
  <Slides>23</Slides>
  <Notes>2</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23</vt:i4>
      </vt:variant>
    </vt:vector>
  </HeadingPairs>
  <TitlesOfParts>
    <vt:vector size="30" baseType="lpstr">
      <vt:lpstr>Arial</vt:lpstr>
      <vt:lpstr>Calibri</vt:lpstr>
      <vt:lpstr>Times New Roman</vt:lpstr>
      <vt:lpstr>.VnTime</vt:lpstr>
      <vt:lpstr>.VnTimeH</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MX</dc:creator>
  <cp:lastModifiedBy>ts83dnk</cp:lastModifiedBy>
  <cp:revision>23</cp:revision>
  <dcterms:created xsi:type="dcterms:W3CDTF">2016-04-08T16:16:18Z</dcterms:created>
  <dcterms:modified xsi:type="dcterms:W3CDTF">2016-10-13T14:18:21Z</dcterms:modified>
</cp:coreProperties>
</file>